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68" r:id="rId3"/>
    <p:sldMasterId id="2147483670" r:id="rId4"/>
    <p:sldMasterId id="2147483672" r:id="rId5"/>
    <p:sldMasterId id="2147483676" r:id="rId6"/>
  </p:sldMasterIdLst>
  <p:notesMasterIdLst>
    <p:notesMasterId r:id="rId27"/>
  </p:notesMasterIdLst>
  <p:sldIdLst>
    <p:sldId id="709" r:id="rId7"/>
    <p:sldId id="710" r:id="rId8"/>
    <p:sldId id="711" r:id="rId9"/>
    <p:sldId id="719" r:id="rId10"/>
    <p:sldId id="712" r:id="rId11"/>
    <p:sldId id="713" r:id="rId12"/>
    <p:sldId id="1003" r:id="rId13"/>
    <p:sldId id="1015" r:id="rId14"/>
    <p:sldId id="1004" r:id="rId15"/>
    <p:sldId id="1005" r:id="rId16"/>
    <p:sldId id="1006" r:id="rId17"/>
    <p:sldId id="1007" r:id="rId18"/>
    <p:sldId id="1008" r:id="rId19"/>
    <p:sldId id="1009" r:id="rId20"/>
    <p:sldId id="1010" r:id="rId21"/>
    <p:sldId id="1011" r:id="rId22"/>
    <p:sldId id="1012" r:id="rId23"/>
    <p:sldId id="1013" r:id="rId24"/>
    <p:sldId id="1014" r:id="rId25"/>
    <p:sldId id="101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4"/>
    <p:restoredTop sz="72508"/>
  </p:normalViewPr>
  <p:slideViewPr>
    <p:cSldViewPr snapToGrid="0">
      <p:cViewPr varScale="1">
        <p:scale>
          <a:sx n="110" d="100"/>
          <a:sy n="110" d="100"/>
        </p:scale>
        <p:origin x="1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5AF43-E6F3-494B-992A-C0CEAF26FE29}" type="datetimeFigureOut">
              <a:rPr lang="en-US" smtClean="0"/>
              <a:t>6/16/23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85444-1F60-9642-BCA9-28DF56D79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9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8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498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1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768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89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16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52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45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156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49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130" name="Google Shape;130;p3:notes"/>
          <p:cNvSpPr txBox="1">
            <a:spLocks noGrp="1"/>
          </p:cNvSpPr>
          <p:nvPr>
            <p:ph type="sldNum" idx="12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/>
              <a:ea typeface="Jost Light"/>
              <a:cs typeface="Jost Light"/>
              <a:sym typeface="Jost Light"/>
            </a:endParaRPr>
          </a:p>
        </p:txBody>
      </p:sp>
    </p:spTree>
    <p:extLst>
      <p:ext uri="{BB962C8B-B14F-4D97-AF65-F5344CB8AC3E}">
        <p14:creationId xmlns:p14="http://schemas.microsoft.com/office/powerpoint/2010/main" val="90715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1154113"/>
            <a:ext cx="51339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Add your comments and questions to the chat as we go!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>
              <a:latin typeface="Jost Light"/>
              <a:ea typeface="Jost Light"/>
              <a:cs typeface="Jost Light"/>
              <a:sym typeface="Jost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This webinar is being recorded.</a:t>
            </a:r>
            <a:endParaRPr dirty="0"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130" name="Google Shape;130;p3:notes"/>
          <p:cNvSpPr txBox="1">
            <a:spLocks noGrp="1"/>
          </p:cNvSpPr>
          <p:nvPr>
            <p:ph type="sldNum" idx="12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/>
              <a:ea typeface="Jost Light"/>
              <a:cs typeface="Jost Light"/>
              <a:sym typeface="Jost Ligh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1154113"/>
            <a:ext cx="51339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130" name="Google Shape;130;p3:notes"/>
          <p:cNvSpPr txBox="1">
            <a:spLocks noGrp="1"/>
          </p:cNvSpPr>
          <p:nvPr>
            <p:ph type="sldNum" idx="12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/>
              <a:ea typeface="Jost Light"/>
              <a:cs typeface="Jost Light"/>
              <a:sym typeface="Jost Light"/>
            </a:endParaRPr>
          </a:p>
        </p:txBody>
      </p:sp>
    </p:spTree>
    <p:extLst>
      <p:ext uri="{BB962C8B-B14F-4D97-AF65-F5344CB8AC3E}">
        <p14:creationId xmlns:p14="http://schemas.microsoft.com/office/powerpoint/2010/main" val="597931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1154113"/>
            <a:ext cx="51339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136" name="Google Shape;136;p5:notes"/>
          <p:cNvSpPr txBox="1">
            <a:spLocks noGrp="1"/>
          </p:cNvSpPr>
          <p:nvPr>
            <p:ph type="sldNum" idx="12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/>
              <a:ea typeface="Jost Light"/>
              <a:cs typeface="Jost Light"/>
              <a:sym typeface="Jost Ligh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143000"/>
            <a:ext cx="50831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Additional notes: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>
              <a:latin typeface="Jost Light"/>
              <a:ea typeface="Jost Light"/>
              <a:cs typeface="Jost Light"/>
              <a:sym typeface="Jost Light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We’re a small firm that’s worked almost exclusively in the higher education space.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We are one of the only firms in the country with this particular integrated services model, with our work in climate action planning informed in part by engineered solutions and construction.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As a small firm, we are nimble—fewer organizational layers, more internal communication.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We will all be familiar with your team and get to know you. We are excited to draw out your expertise.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Not a typical consulting firm.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Not a typical engineering firm.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The GreenerU Way: passion, excellence, supportive, and transparent—we place a high value on inclusion and a caring company culture.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latin typeface="Jost Light"/>
                <a:ea typeface="Jost Light"/>
                <a:cs typeface="Jost Light"/>
                <a:sym typeface="Jost Light"/>
              </a:rPr>
              <a:t>We think these traits radiate out in the way our clients experience us, too.</a:t>
            </a:r>
          </a:p>
        </p:txBody>
      </p:sp>
      <p:sp>
        <p:nvSpPr>
          <p:cNvPr id="144" name="Google Shape;14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oppins Light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Poppins Light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55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130" name="Google Shape;130;p3:notes"/>
          <p:cNvSpPr txBox="1">
            <a:spLocks noGrp="1"/>
          </p:cNvSpPr>
          <p:nvPr>
            <p:ph type="sldNum" idx="12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/>
              <a:ea typeface="Jost Light"/>
              <a:cs typeface="Jost Light"/>
              <a:sym typeface="Jost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767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DE8DE-4B15-B846-8A2E-4AF9A2F6A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82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897FAC9-9A51-2C44-BB47-8698ADDA9EBD}"/>
              </a:ext>
            </a:extLst>
          </p:cNvPr>
          <p:cNvSpPr txBox="1"/>
          <p:nvPr userDrawn="1"/>
        </p:nvSpPr>
        <p:spPr>
          <a:xfrm>
            <a:off x="10649705" y="6350713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F9161-AC29-6F44-8A8B-6379A81B4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Jost Light" pitchFamily="2" charset="77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38D6C5-AF4D-5C4D-A78B-8FC8860AD618}"/>
              </a:ext>
            </a:extLst>
          </p:cNvPr>
          <p:cNvSpPr/>
          <p:nvPr userDrawn="1"/>
        </p:nvSpPr>
        <p:spPr>
          <a:xfrm>
            <a:off x="-4870" y="0"/>
            <a:ext cx="12196870" cy="685800"/>
          </a:xfrm>
          <a:prstGeom prst="rect">
            <a:avLst/>
          </a:prstGeom>
          <a:solidFill>
            <a:srgbClr val="4E7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9B086-49B6-C844-834C-D1C18834F2DD}"/>
              </a:ext>
            </a:extLst>
          </p:cNvPr>
          <p:cNvSpPr/>
          <p:nvPr userDrawn="1"/>
        </p:nvSpPr>
        <p:spPr>
          <a:xfrm>
            <a:off x="-4870" y="685800"/>
            <a:ext cx="12196870" cy="6172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83000">
                <a:schemeClr val="accent3">
                  <a:lumMod val="0"/>
                  <a:lumOff val="100000"/>
                  <a:alpha val="41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7D5BE8-E92C-2248-9A54-74DDBA8FA2AF}"/>
              </a:ext>
            </a:extLst>
          </p:cNvPr>
          <p:cNvSpPr txBox="1"/>
          <p:nvPr userDrawn="1"/>
        </p:nvSpPr>
        <p:spPr>
          <a:xfrm>
            <a:off x="10649705" y="6350713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F9161-AC29-6F44-8A8B-6379A81B4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Jost Light" pitchFamily="2" charset="77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E568E-82FF-094B-93A5-2087E8033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1" y="6296364"/>
            <a:ext cx="1724460" cy="5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90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F7FC">
                  <a:alpha val="14509"/>
                </a:srgbClr>
              </a:gs>
              <a:gs pos="61000">
                <a:srgbClr val="EAEAEA"/>
              </a:gs>
              <a:gs pos="100000">
                <a:srgbClr val="DBDBDB"/>
              </a:gs>
            </a:gsLst>
            <a:lin ang="10800000" scaled="0"/>
          </a:gra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64" name="Google Shape;6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464" y="5103814"/>
            <a:ext cx="4154487" cy="1354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26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2000">
                <a:srgbClr val="FFFFFF">
                  <a:alpha val="30588"/>
                </a:srgbClr>
              </a:gs>
              <a:gs pos="41000">
                <a:srgbClr val="E5E5E5"/>
              </a:gs>
              <a:gs pos="100000">
                <a:srgbClr val="E5E5E5"/>
              </a:gs>
            </a:gsLst>
            <a:lin ang="10800000" scaled="0"/>
          </a:gra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67" name="Google Shape;67;p41"/>
          <p:cNvSpPr/>
          <p:nvPr/>
        </p:nvSpPr>
        <p:spPr>
          <a:xfrm>
            <a:off x="1" y="0"/>
            <a:ext cx="12196763" cy="685800"/>
          </a:xfrm>
          <a:prstGeom prst="rect">
            <a:avLst/>
          </a:prstGeom>
          <a:solidFill>
            <a:srgbClr val="4E7C89"/>
          </a:soli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68" name="Google Shape;68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739" y="6296026"/>
            <a:ext cx="1724025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418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F7FC">
                  <a:alpha val="14509"/>
                </a:srgbClr>
              </a:gs>
              <a:gs pos="61000">
                <a:srgbClr val="EAEAEA"/>
              </a:gs>
              <a:gs pos="100000">
                <a:srgbClr val="DBDBDB"/>
              </a:gs>
            </a:gsLst>
            <a:lin ang="10800000" scaled="0"/>
          </a:gra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15" name="Google Shape;1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125" y="5104441"/>
            <a:ext cx="4155160" cy="1353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07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E30858-5743-5449-80EA-5FF7D2E132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31000"/>
                </a:schemeClr>
              </a:gs>
              <a:gs pos="62000">
                <a:schemeClr val="bg1">
                  <a:lumMod val="81000"/>
                </a:schemeClr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F1116A-5C70-434E-B0BE-CAC664488697}"/>
              </a:ext>
            </a:extLst>
          </p:cNvPr>
          <p:cNvSpPr/>
          <p:nvPr userDrawn="1"/>
        </p:nvSpPr>
        <p:spPr>
          <a:xfrm>
            <a:off x="0" y="0"/>
            <a:ext cx="12196870" cy="685800"/>
          </a:xfrm>
          <a:prstGeom prst="rect">
            <a:avLst/>
          </a:prstGeom>
          <a:solidFill>
            <a:srgbClr val="4E7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B2602-DA2E-DF43-A0A7-06FAFD69BCA9}"/>
              </a:ext>
            </a:extLst>
          </p:cNvPr>
          <p:cNvSpPr txBox="1"/>
          <p:nvPr userDrawn="1"/>
        </p:nvSpPr>
        <p:spPr>
          <a:xfrm>
            <a:off x="0" y="52415"/>
            <a:ext cx="1219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spc="300" dirty="0">
                <a:solidFill>
                  <a:schemeClr val="bg1"/>
                </a:solidFill>
                <a:latin typeface="Jost Light" pitchFamily="2" charset="77"/>
                <a:ea typeface="Jost Light" pitchFamily="2" charset="77"/>
              </a:rPr>
              <a:t>AGENDA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410EB3-5F2D-9A47-BBC8-3C40CF679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1" y="6296364"/>
            <a:ext cx="1724460" cy="5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40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FC5C2D-D593-334E-8B65-D1420F204040}"/>
              </a:ext>
            </a:extLst>
          </p:cNvPr>
          <p:cNvSpPr/>
          <p:nvPr userDrawn="1"/>
        </p:nvSpPr>
        <p:spPr>
          <a:xfrm>
            <a:off x="-4870" y="0"/>
            <a:ext cx="1219687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75000"/>
                </a:schemeClr>
              </a:gs>
              <a:gs pos="78000">
                <a:schemeClr val="accent3">
                  <a:lumMod val="0"/>
                  <a:lumOff val="100000"/>
                  <a:alpha val="36000"/>
                </a:schemeClr>
              </a:gs>
              <a:gs pos="100000">
                <a:schemeClr val="accent3"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97FAC9-9A51-2C44-BB47-8698ADDA9EBD}"/>
              </a:ext>
            </a:extLst>
          </p:cNvPr>
          <p:cNvSpPr txBox="1"/>
          <p:nvPr userDrawn="1"/>
        </p:nvSpPr>
        <p:spPr>
          <a:xfrm>
            <a:off x="10649705" y="6350713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F9161-AC29-6F44-8A8B-6379A81B4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Jost Light" pitchFamily="2" charset="77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530FC-86F0-7248-8CF3-8081C8AB83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1" y="6296364"/>
            <a:ext cx="1724460" cy="5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2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FFFFFF">
                  <a:alpha val="30588"/>
                </a:srgbClr>
              </a:gs>
              <a:gs pos="62000">
                <a:srgbClr val="CECECE"/>
              </a:gs>
              <a:gs pos="100000">
                <a:srgbClr val="CECECE"/>
              </a:gs>
            </a:gsLst>
            <a:lin ang="10800000" scaled="0"/>
          </a:gra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22" name="Google Shape;22;p29"/>
          <p:cNvSpPr/>
          <p:nvPr/>
        </p:nvSpPr>
        <p:spPr>
          <a:xfrm>
            <a:off x="0" y="0"/>
            <a:ext cx="12196870" cy="685800"/>
          </a:xfrm>
          <a:prstGeom prst="rect">
            <a:avLst/>
          </a:prstGeom>
          <a:solidFill>
            <a:srgbClr val="4E7C89"/>
          </a:soli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23" name="Google Shape;23;p29"/>
          <p:cNvSpPr txBox="1"/>
          <p:nvPr/>
        </p:nvSpPr>
        <p:spPr>
          <a:xfrm>
            <a:off x="0" y="52415"/>
            <a:ext cx="12196870" cy="541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965" b="0" i="0" u="none" strike="noStrike" cap="none">
                <a:solidFill>
                  <a:schemeClr val="lt1"/>
                </a:solidFill>
                <a:latin typeface="Jost Light"/>
                <a:ea typeface="Jost Light"/>
                <a:cs typeface="Jost Light"/>
                <a:sym typeface="Jost Light"/>
              </a:rPr>
              <a:t>AGENDA</a:t>
            </a:r>
            <a:endParaRPr sz="1297" b="0" i="0" u="none" strike="noStrike" cap="none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261" y="6296364"/>
            <a:ext cx="1724460" cy="561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00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/>
        </p:nvSpPr>
        <p:spPr>
          <a:xfrm>
            <a:off x="10649705" y="6350713"/>
            <a:ext cx="1143000" cy="25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oppins Light"/>
              <a:buNone/>
            </a:pPr>
            <a:fld id="{00000000-1234-1234-1234-123412341234}" type="slidenum">
              <a:rPr lang="en-US" sz="1112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Poppins Light"/>
                <a:buNone/>
              </a:pPr>
              <a:t>‹#›</a:t>
            </a:fld>
            <a:endParaRPr sz="1112" b="0" i="0" u="none" strike="noStrike" cap="none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27" name="Google Shape;27;p36"/>
          <p:cNvSpPr/>
          <p:nvPr/>
        </p:nvSpPr>
        <p:spPr>
          <a:xfrm>
            <a:off x="-4870" y="0"/>
            <a:ext cx="12196870" cy="685800"/>
          </a:xfrm>
          <a:prstGeom prst="rect">
            <a:avLst/>
          </a:prstGeom>
          <a:solidFill>
            <a:srgbClr val="4E7C89"/>
          </a:soli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28" name="Google Shape;28;p36"/>
          <p:cNvSpPr/>
          <p:nvPr/>
        </p:nvSpPr>
        <p:spPr>
          <a:xfrm>
            <a:off x="-4870" y="685800"/>
            <a:ext cx="12196870" cy="6172200"/>
          </a:xfrm>
          <a:prstGeom prst="rect">
            <a:avLst/>
          </a:prstGeom>
          <a:gradFill>
            <a:gsLst>
              <a:gs pos="0">
                <a:srgbClr val="FFFFFF"/>
              </a:gs>
              <a:gs pos="83000">
                <a:srgbClr val="FFFFFF">
                  <a:alpha val="40392"/>
                </a:srgbClr>
              </a:gs>
              <a:gs pos="100000">
                <a:schemeClr val="accent3"/>
              </a:gs>
            </a:gsLst>
            <a:lin ang="5400000" scaled="0"/>
          </a:gra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29" name="Google Shape;29;p36"/>
          <p:cNvSpPr txBox="1"/>
          <p:nvPr/>
        </p:nvSpPr>
        <p:spPr>
          <a:xfrm>
            <a:off x="10649705" y="6350713"/>
            <a:ext cx="1143000" cy="25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oppins Light"/>
              <a:buNone/>
            </a:pPr>
            <a:fld id="{00000000-1234-1234-1234-123412341234}" type="slidenum">
              <a:rPr lang="en-US" sz="1112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Poppins Light"/>
                <a:buNone/>
              </a:pPr>
              <a:t>‹#›</a:t>
            </a:fld>
            <a:endParaRPr sz="1112" b="0" i="0" u="none" strike="noStrike" cap="none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30" name="Google Shape;30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261" y="6296364"/>
            <a:ext cx="1724460" cy="561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120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9"/>
          <p:cNvSpPr/>
          <p:nvPr/>
        </p:nvSpPr>
        <p:spPr>
          <a:xfrm>
            <a:off x="-4870" y="0"/>
            <a:ext cx="12196870" cy="6858000"/>
          </a:xfrm>
          <a:prstGeom prst="rect">
            <a:avLst/>
          </a:prstGeom>
          <a:gradFill>
            <a:gsLst>
              <a:gs pos="0">
                <a:srgbClr val="FFFFFF">
                  <a:alpha val="74509"/>
                </a:srgbClr>
              </a:gs>
              <a:gs pos="78000">
                <a:srgbClr val="FFFFFF">
                  <a:alpha val="35294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33" name="Google Shape;33;p39"/>
          <p:cNvSpPr txBox="1"/>
          <p:nvPr/>
        </p:nvSpPr>
        <p:spPr>
          <a:xfrm>
            <a:off x="10649705" y="6350713"/>
            <a:ext cx="1143000" cy="25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oppins Light"/>
              <a:buNone/>
            </a:pPr>
            <a:fld id="{00000000-1234-1234-1234-123412341234}" type="slidenum">
              <a:rPr lang="en-US" sz="1112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Poppins Light"/>
                <a:buNone/>
              </a:pPr>
              <a:t>‹#›</a:t>
            </a:fld>
            <a:endParaRPr sz="1112" b="0" i="0" u="none" strike="noStrike" cap="none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34" name="Google Shape;3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261" y="6296364"/>
            <a:ext cx="1724460" cy="561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05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FFFFFF">
                  <a:alpha val="30196"/>
                </a:srgbClr>
              </a:gs>
              <a:gs pos="70000">
                <a:srgbClr val="E5E5E5"/>
              </a:gs>
              <a:gs pos="100000">
                <a:srgbClr val="E5E5E5"/>
              </a:gs>
            </a:gsLst>
            <a:lin ang="5400000" scaled="0"/>
          </a:gra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41" name="Google Shape;4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651" y="6299200"/>
            <a:ext cx="1717675" cy="55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36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 txBox="1"/>
          <p:nvPr/>
        </p:nvSpPr>
        <p:spPr>
          <a:xfrm>
            <a:off x="10648950" y="6350001"/>
            <a:ext cx="1143000" cy="25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112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112" b="0" i="0" u="none" strike="noStrike" cap="none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48" name="Google Shape;48;p33"/>
          <p:cNvSpPr/>
          <p:nvPr/>
        </p:nvSpPr>
        <p:spPr>
          <a:xfrm>
            <a:off x="-4762" y="0"/>
            <a:ext cx="12196763" cy="685800"/>
          </a:xfrm>
          <a:prstGeom prst="rect">
            <a:avLst/>
          </a:prstGeom>
          <a:solidFill>
            <a:srgbClr val="4E7C89"/>
          </a:soli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49" name="Google Shape;49;p33"/>
          <p:cNvSpPr/>
          <p:nvPr/>
        </p:nvSpPr>
        <p:spPr>
          <a:xfrm>
            <a:off x="-4870" y="685800"/>
            <a:ext cx="12196870" cy="6172200"/>
          </a:xfrm>
          <a:prstGeom prst="rect">
            <a:avLst/>
          </a:prstGeom>
          <a:gradFill>
            <a:gsLst>
              <a:gs pos="0">
                <a:srgbClr val="FFFFFF"/>
              </a:gs>
              <a:gs pos="49000">
                <a:srgbClr val="FFFFFF"/>
              </a:gs>
              <a:gs pos="84000">
                <a:srgbClr val="FFFFFF">
                  <a:alpha val="40000"/>
                </a:srgbClr>
              </a:gs>
              <a:gs pos="100000">
                <a:schemeClr val="accent3"/>
              </a:gs>
            </a:gsLst>
            <a:lin ang="5400000" scaled="0"/>
          </a:gra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50" name="Google Shape;50;p33"/>
          <p:cNvSpPr txBox="1"/>
          <p:nvPr/>
        </p:nvSpPr>
        <p:spPr>
          <a:xfrm>
            <a:off x="10648950" y="6350001"/>
            <a:ext cx="1143000" cy="25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112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112" b="0" i="0" u="none" strike="noStrike" cap="none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51" name="Google Shape;5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651" y="6299200"/>
            <a:ext cx="1717675" cy="55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568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/>
          <p:nvPr/>
        </p:nvSpPr>
        <p:spPr>
          <a:xfrm>
            <a:off x="10648950" y="6350001"/>
            <a:ext cx="1143000" cy="25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112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112" b="0" i="0" u="none" strike="noStrike" cap="none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58" name="Google Shape;58;p35"/>
          <p:cNvSpPr/>
          <p:nvPr/>
        </p:nvSpPr>
        <p:spPr>
          <a:xfrm>
            <a:off x="-4762" y="0"/>
            <a:ext cx="12196763" cy="685800"/>
          </a:xfrm>
          <a:prstGeom prst="rect">
            <a:avLst/>
          </a:prstGeom>
          <a:solidFill>
            <a:srgbClr val="4E7C89"/>
          </a:soli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59" name="Google Shape;59;p35"/>
          <p:cNvSpPr/>
          <p:nvPr/>
        </p:nvSpPr>
        <p:spPr>
          <a:xfrm>
            <a:off x="-4762" y="685800"/>
            <a:ext cx="12196763" cy="6172200"/>
          </a:xfrm>
          <a:prstGeom prst="rect">
            <a:avLst/>
          </a:prstGeom>
          <a:gradFill>
            <a:gsLst>
              <a:gs pos="0">
                <a:srgbClr val="FFFFFF"/>
              </a:gs>
              <a:gs pos="49000">
                <a:srgbClr val="FFFFFF"/>
              </a:gs>
              <a:gs pos="84000">
                <a:srgbClr val="FFFFFF">
                  <a:alpha val="40392"/>
                </a:srgbClr>
              </a:gs>
              <a:gs pos="100000">
                <a:schemeClr val="accent3"/>
              </a:gs>
            </a:gsLst>
            <a:lin ang="5400000" scaled="0"/>
          </a:gradFill>
          <a:ln>
            <a:noFill/>
          </a:ln>
        </p:spPr>
        <p:txBody>
          <a:bodyPr spcFirstLastPara="1" wrap="square" lIns="84702" tIns="42340" rIns="84702" bIns="4234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68" b="0" i="0" u="none" strike="noStrike" cap="none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60" name="Google Shape;60;p35"/>
          <p:cNvSpPr txBox="1"/>
          <p:nvPr/>
        </p:nvSpPr>
        <p:spPr>
          <a:xfrm>
            <a:off x="10648950" y="6350001"/>
            <a:ext cx="1143000" cy="25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112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112" b="0" i="0" u="none" strike="noStrike" cap="none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61" name="Google Shape;6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739" y="6296026"/>
            <a:ext cx="1724025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4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D830A-E9E2-C84A-98A9-68D47CAC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76BAA-A02D-BA4E-A067-25151DA5B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9FD56-078C-1C4C-9738-2A1AF7CD7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fld id="{C0C30918-E9D4-CB4F-B98E-2DD86234D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0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 cap="all" spc="300" baseline="0">
          <a:solidFill>
            <a:schemeClr val="tx1"/>
          </a:solidFill>
          <a:latin typeface="Jost Light" pitchFamily="2" charset="77"/>
          <a:ea typeface="Jost Light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Jost Light" pitchFamily="2" charset="77"/>
          <a:ea typeface="Jost Light" pitchFamily="2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Jost Light" pitchFamily="2" charset="77"/>
          <a:ea typeface="Jost Light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Jost Light" pitchFamily="2" charset="77"/>
          <a:ea typeface="Jost Light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Jost Light" pitchFamily="2" charset="77"/>
          <a:ea typeface="Jost Light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Jost Light" pitchFamily="2" charset="77"/>
          <a:ea typeface="Jost Light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None/>
              <a:defRPr sz="2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5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83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Poppins Light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39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Jost Light"/>
                <a:ea typeface="Jost Light"/>
                <a:cs typeface="Jost Light"/>
                <a:sym typeface="Jost Ligh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Jost Light"/>
                <a:ea typeface="Jost Light"/>
                <a:cs typeface="Jost Light"/>
                <a:sym typeface="Jost Ligh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Jost Light"/>
                <a:ea typeface="Jost Light"/>
                <a:cs typeface="Jost Light"/>
                <a:sym typeface="Jost Ligh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Jost Light"/>
                <a:ea typeface="Jost Light"/>
                <a:cs typeface="Jost Light"/>
                <a:sym typeface="Jost Light"/>
              </a:defRPr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53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None/>
              <a:defRPr sz="2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19" b="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94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knowledgesols.com/gr/ca-sales_quality_assurance.jpg&amp;imgrefurl=http://www.knowledgesols.com/bp-sales_quality_assurance.shtml&amp;h=200&amp;w=150&amp;sz=8&amp;hl=en&amp;start=35&amp;tbnid=SM7RDQG_QZHa7M:&amp;tbnh=104&amp;tbnw=78&amp;prev=/images?q=sales+process&amp;start=20&amp;ndsp=20&amp;svnum=10&amp;hl=en&amp;lr=&amp;sa=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9000" t="-9000" r="-29000" b="-9000"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"/>
          <p:cNvSpPr txBox="1"/>
          <p:nvPr/>
        </p:nvSpPr>
        <p:spPr>
          <a:xfrm>
            <a:off x="945866" y="1052168"/>
            <a:ext cx="3632299" cy="348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algn="ctr" defTabSz="847210">
              <a:buClr>
                <a:srgbClr val="535353"/>
              </a:buClr>
              <a:buSzPts val="4000"/>
            </a:pPr>
            <a:r>
              <a:rPr lang="en-US" sz="5559" kern="0" dirty="0">
                <a:solidFill>
                  <a:srgbClr val="535353"/>
                </a:solidFill>
                <a:latin typeface="Jost Light"/>
                <a:ea typeface="Jost Light"/>
                <a:cs typeface="Jost Light"/>
                <a:sym typeface="Jost Light"/>
              </a:rPr>
              <a:t>WEBINAR</a:t>
            </a:r>
            <a:endParaRPr sz="5559" kern="0" dirty="0">
              <a:solidFill>
                <a:srgbClr val="535353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algn="ctr" defTabSz="847210">
              <a:buClr>
                <a:srgbClr val="000000"/>
              </a:buClr>
              <a:buSzPts val="2800"/>
            </a:pPr>
            <a:endParaRPr lang="en-US" sz="2594" kern="0" dirty="0">
              <a:solidFill>
                <a:srgbClr val="535353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algn="ctr" defTabSz="847210">
              <a:buClr>
                <a:srgbClr val="535353"/>
              </a:buClr>
              <a:buSzPts val="1600"/>
            </a:pPr>
            <a:r>
              <a:rPr lang="en-US" sz="4000" b="1" kern="0" dirty="0">
                <a:solidFill>
                  <a:srgbClr val="D16228"/>
                </a:solidFill>
                <a:latin typeface="Futura" panose="020B0602020204020303" pitchFamily="34" charset="-79"/>
                <a:ea typeface="Jost" pitchFamily="2" charset="77"/>
                <a:cs typeface="Futura" panose="020B0602020204020303" pitchFamily="34" charset="-79"/>
              </a:rPr>
              <a:t>GETTING </a:t>
            </a:r>
          </a:p>
          <a:p>
            <a:pPr algn="ctr" defTabSz="847210">
              <a:buClr>
                <a:srgbClr val="535353"/>
              </a:buClr>
              <a:buSzPts val="1600"/>
            </a:pPr>
            <a:r>
              <a:rPr lang="en-US" sz="4000" b="1" kern="0" dirty="0">
                <a:solidFill>
                  <a:srgbClr val="D16228"/>
                </a:solidFill>
                <a:latin typeface="Futura" panose="020B0602020204020303" pitchFamily="34" charset="-79"/>
                <a:ea typeface="Jost" pitchFamily="2" charset="77"/>
                <a:cs typeface="Futura" panose="020B0602020204020303" pitchFamily="34" charset="-79"/>
              </a:rPr>
              <a:t>BUY-IN</a:t>
            </a:r>
            <a:endParaRPr sz="4000" b="1" kern="0" dirty="0">
              <a:solidFill>
                <a:srgbClr val="535353"/>
              </a:solidFill>
              <a:latin typeface="Futura" panose="020B0602020204020303" pitchFamily="34" charset="-79"/>
              <a:ea typeface="Jost Light"/>
              <a:cs typeface="Futura" panose="020B0602020204020303" pitchFamily="34" charset="-79"/>
              <a:sym typeface="Jost Light"/>
            </a:endParaRPr>
          </a:p>
          <a:p>
            <a:pPr defTabSz="847210">
              <a:buClr>
                <a:srgbClr val="000000"/>
              </a:buClr>
              <a:buSzPts val="1600"/>
            </a:pPr>
            <a:endParaRPr sz="1482" kern="0" dirty="0">
              <a:solidFill>
                <a:srgbClr val="535353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defTabSz="847210">
              <a:buClr>
                <a:srgbClr val="000000"/>
              </a:buClr>
              <a:buSzPts val="1600"/>
            </a:pPr>
            <a:endParaRPr lang="en-US" sz="1482" kern="0" dirty="0">
              <a:solidFill>
                <a:srgbClr val="535353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defTabSz="847210">
              <a:buClr>
                <a:srgbClr val="000000"/>
              </a:buClr>
              <a:buSzPts val="1600"/>
            </a:pPr>
            <a:endParaRPr sz="1482" kern="0" dirty="0">
              <a:solidFill>
                <a:srgbClr val="535353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algn="ctr" defTabSz="847210">
              <a:buClr>
                <a:srgbClr val="535353"/>
              </a:buClr>
              <a:buSzPts val="1600"/>
            </a:pPr>
            <a:r>
              <a:rPr lang="en-US" sz="1482" kern="0" dirty="0">
                <a:solidFill>
                  <a:srgbClr val="535353"/>
                </a:solidFill>
                <a:latin typeface="Jost Light"/>
                <a:ea typeface="Jost Light"/>
                <a:cs typeface="Jost Light"/>
                <a:sym typeface="Jost Light"/>
              </a:rPr>
              <a:t>JUNE 22, 2023 | 2–3 p.m. ET</a:t>
            </a:r>
            <a:endParaRPr sz="1297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83FFA-6242-4544-A969-8BF13B24C77F}"/>
              </a:ext>
            </a:extLst>
          </p:cNvPr>
          <p:cNvSpPr/>
          <p:nvPr/>
        </p:nvSpPr>
        <p:spPr>
          <a:xfrm>
            <a:off x="8700117" y="5832629"/>
            <a:ext cx="44388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807A2-94D1-486C-8A56-4C0D8E532FCE}"/>
              </a:ext>
            </a:extLst>
          </p:cNvPr>
          <p:cNvSpPr txBox="1"/>
          <p:nvPr/>
        </p:nvSpPr>
        <p:spPr>
          <a:xfrm>
            <a:off x="328246" y="937722"/>
            <a:ext cx="10496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 pitchFamily="2" charset="77"/>
              <a:ea typeface="Jost Light" pitchFamily="2" charset="77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C3765-34BB-F91C-A21C-ABEADF7E4D0B}"/>
              </a:ext>
            </a:extLst>
          </p:cNvPr>
          <p:cNvSpPr txBox="1">
            <a:spLocks noChangeArrowheads="1"/>
          </p:cNvSpPr>
          <p:nvPr/>
        </p:nvSpPr>
        <p:spPr>
          <a:xfrm>
            <a:off x="5699792" y="1547706"/>
            <a:ext cx="5783265" cy="3886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Discovery and the sales process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Background information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Decision makers, influencers, champions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Interviewing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The pitch: getting to yes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Features, functions, and benefits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Effective communication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Presentations</a:t>
            </a:r>
          </a:p>
        </p:txBody>
      </p:sp>
      <p:pic>
        <p:nvPicPr>
          <p:cNvPr id="2" name="Picture 1" descr="96779468.jpg">
            <a:extLst>
              <a:ext uri="{FF2B5EF4-FFF2-40B4-BE49-F238E27FC236}">
                <a16:creationId xmlns:a16="http://schemas.microsoft.com/office/drawing/2014/main" id="{F1C879DD-29A1-D0D1-6807-0711A26FD285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8943" y="2056796"/>
            <a:ext cx="4533617" cy="3024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532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DISCOVERY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83FFA-6242-4544-A969-8BF13B24C77F}"/>
              </a:ext>
            </a:extLst>
          </p:cNvPr>
          <p:cNvSpPr/>
          <p:nvPr/>
        </p:nvSpPr>
        <p:spPr>
          <a:xfrm>
            <a:off x="8700117" y="5832629"/>
            <a:ext cx="44388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807A2-94D1-486C-8A56-4C0D8E532FCE}"/>
              </a:ext>
            </a:extLst>
          </p:cNvPr>
          <p:cNvSpPr txBox="1"/>
          <p:nvPr/>
        </p:nvSpPr>
        <p:spPr>
          <a:xfrm>
            <a:off x="328246" y="937722"/>
            <a:ext cx="10496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 pitchFamily="2" charset="77"/>
              <a:ea typeface="Jost Light" pitchFamily="2" charset="77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C3765-34BB-F91C-A21C-ABEADF7E4D0B}"/>
              </a:ext>
            </a:extLst>
          </p:cNvPr>
          <p:cNvSpPr txBox="1">
            <a:spLocks noChangeArrowheads="1"/>
          </p:cNvSpPr>
          <p:nvPr/>
        </p:nvSpPr>
        <p:spPr>
          <a:xfrm>
            <a:off x="5808484" y="1942311"/>
            <a:ext cx="5783265" cy="27194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Background information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Organizational and departmental history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Jost" pitchFamily="2" charset="77"/>
                <a:ea typeface="Jost" pitchFamily="2" charset="77"/>
              </a:rPr>
              <a:t>Political landscape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Sustainability goals </a:t>
            </a:r>
            <a:r>
              <a:rPr lang="en-US" dirty="0">
                <a:solidFill>
                  <a:prstClr val="black"/>
                </a:solidFill>
                <a:latin typeface="Jost" pitchFamily="2" charset="77"/>
                <a:ea typeface="Jost" pitchFamily="2" charset="77"/>
              </a:rPr>
              <a:t>and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 initiatives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Strategic and master plans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What does this tell you?</a:t>
            </a: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FF9187E-A32D-8515-D601-144697CC2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82" y="2192676"/>
            <a:ext cx="4176222" cy="2338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916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DISCOVERY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83FFA-6242-4544-A969-8BF13B24C77F}"/>
              </a:ext>
            </a:extLst>
          </p:cNvPr>
          <p:cNvSpPr/>
          <p:nvPr/>
        </p:nvSpPr>
        <p:spPr>
          <a:xfrm>
            <a:off x="8700117" y="5832629"/>
            <a:ext cx="44388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807A2-94D1-486C-8A56-4C0D8E532FCE}"/>
              </a:ext>
            </a:extLst>
          </p:cNvPr>
          <p:cNvSpPr txBox="1"/>
          <p:nvPr/>
        </p:nvSpPr>
        <p:spPr>
          <a:xfrm>
            <a:off x="328246" y="937722"/>
            <a:ext cx="10496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 pitchFamily="2" charset="77"/>
              <a:ea typeface="Jost Light" pitchFamily="2" charset="77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C3765-34BB-F91C-A21C-ABEADF7E4D0B}"/>
              </a:ext>
            </a:extLst>
          </p:cNvPr>
          <p:cNvSpPr txBox="1">
            <a:spLocks noChangeArrowheads="1"/>
          </p:cNvSpPr>
          <p:nvPr/>
        </p:nvSpPr>
        <p:spPr>
          <a:xfrm>
            <a:off x="6569796" y="1507403"/>
            <a:ext cx="4274832" cy="27194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Decision-makers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Influencers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Champions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Who are they?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Why is this important?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Interviewing</a:t>
            </a:r>
          </a:p>
        </p:txBody>
      </p:sp>
      <p:pic>
        <p:nvPicPr>
          <p:cNvPr id="2" name="Picture 5" descr="ca-sales_quality_assurance">
            <a:hlinkClick r:id="rId3"/>
            <a:extLst>
              <a:ext uri="{FF2B5EF4-FFF2-40B4-BE49-F238E27FC236}">
                <a16:creationId xmlns:a16="http://schemas.microsoft.com/office/drawing/2014/main" id="{88232085-F931-9E90-8BD3-9DE4F6EB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1151754" y="2006282"/>
            <a:ext cx="4274832" cy="28454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529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INTERVIEWING TECHNIQUES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83FFA-6242-4544-A969-8BF13B24C77F}"/>
              </a:ext>
            </a:extLst>
          </p:cNvPr>
          <p:cNvSpPr/>
          <p:nvPr/>
        </p:nvSpPr>
        <p:spPr>
          <a:xfrm>
            <a:off x="8700117" y="5832629"/>
            <a:ext cx="44388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807A2-94D1-486C-8A56-4C0D8E532FCE}"/>
              </a:ext>
            </a:extLst>
          </p:cNvPr>
          <p:cNvSpPr txBox="1"/>
          <p:nvPr/>
        </p:nvSpPr>
        <p:spPr>
          <a:xfrm>
            <a:off x="328246" y="937722"/>
            <a:ext cx="10496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 pitchFamily="2" charset="77"/>
              <a:ea typeface="Jost Light" pitchFamily="2" charset="77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C3765-34BB-F91C-A21C-ABEADF7E4D0B}"/>
              </a:ext>
            </a:extLst>
          </p:cNvPr>
          <p:cNvSpPr txBox="1">
            <a:spLocks noChangeArrowheads="1"/>
          </p:cNvSpPr>
          <p:nvPr/>
        </p:nvSpPr>
        <p:spPr>
          <a:xfrm>
            <a:off x="6562701" y="1815011"/>
            <a:ext cx="4274832" cy="29953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Why is this important in the sales process?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What kind of questions?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Open ended questions: who, what, why, how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Why?...five times</a:t>
            </a:r>
          </a:p>
        </p:txBody>
      </p:sp>
      <p:pic>
        <p:nvPicPr>
          <p:cNvPr id="5" name="Picture 4" descr="80409825.jpg">
            <a:extLst>
              <a:ext uri="{FF2B5EF4-FFF2-40B4-BE49-F238E27FC236}">
                <a16:creationId xmlns:a16="http://schemas.microsoft.com/office/drawing/2014/main" id="{B79FC67B-9E3B-2300-5037-7279E214F1F7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76752" y="1943019"/>
            <a:ext cx="4130958" cy="2746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772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PRE-MEETING PLANNER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83FFA-6242-4544-A969-8BF13B24C77F}"/>
              </a:ext>
            </a:extLst>
          </p:cNvPr>
          <p:cNvSpPr/>
          <p:nvPr/>
        </p:nvSpPr>
        <p:spPr>
          <a:xfrm>
            <a:off x="8700117" y="5832629"/>
            <a:ext cx="44388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807A2-94D1-486C-8A56-4C0D8E532FCE}"/>
              </a:ext>
            </a:extLst>
          </p:cNvPr>
          <p:cNvSpPr txBox="1"/>
          <p:nvPr/>
        </p:nvSpPr>
        <p:spPr>
          <a:xfrm>
            <a:off x="328246" y="937722"/>
            <a:ext cx="10496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 pitchFamily="2" charset="77"/>
              <a:ea typeface="Jost Light" pitchFamily="2" charset="77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C3765-34BB-F91C-A21C-ABEADF7E4D0B}"/>
              </a:ext>
            </a:extLst>
          </p:cNvPr>
          <p:cNvSpPr txBox="1">
            <a:spLocks noChangeArrowheads="1"/>
          </p:cNvSpPr>
          <p:nvPr/>
        </p:nvSpPr>
        <p:spPr>
          <a:xfrm>
            <a:off x="6562700" y="1399387"/>
            <a:ext cx="4958739" cy="3841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Who’s attending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Where is the meeting (office, conference room…)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What are the topics to cover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What are the ten questions you want to ask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Who is going to ask them</a:t>
            </a:r>
          </a:p>
        </p:txBody>
      </p:sp>
      <p:pic>
        <p:nvPicPr>
          <p:cNvPr id="2" name="Picture 1" descr="Copy of Collaboration-Brainstorming 5809674.jpg">
            <a:extLst>
              <a:ext uri="{FF2B5EF4-FFF2-40B4-BE49-F238E27FC236}">
                <a16:creationId xmlns:a16="http://schemas.microsoft.com/office/drawing/2014/main" id="{7C3F4C7B-2A8A-89BE-434C-6998E01B8FAC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17357" y="1894665"/>
            <a:ext cx="4274832" cy="2851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490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FEATURES, FUNCTIONS, AND BENEFITS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83FFA-6242-4544-A969-8BF13B24C77F}"/>
              </a:ext>
            </a:extLst>
          </p:cNvPr>
          <p:cNvSpPr/>
          <p:nvPr/>
        </p:nvSpPr>
        <p:spPr>
          <a:xfrm>
            <a:off x="8700117" y="5832629"/>
            <a:ext cx="44388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C3765-34BB-F91C-A21C-ABEADF7E4D0B}"/>
              </a:ext>
            </a:extLst>
          </p:cNvPr>
          <p:cNvSpPr txBox="1">
            <a:spLocks noChangeArrowheads="1"/>
          </p:cNvSpPr>
          <p:nvPr/>
        </p:nvSpPr>
        <p:spPr>
          <a:xfrm>
            <a:off x="7957148" y="1689363"/>
            <a:ext cx="3891279" cy="3841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What is a feature?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What it is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What is a function?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What it does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What is a benefit?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What it means to someone</a:t>
            </a:r>
          </a:p>
        </p:txBody>
      </p:sp>
      <p:pic>
        <p:nvPicPr>
          <p:cNvPr id="5" name="Picture 4" descr="skd183155sdc.jpg">
            <a:extLst>
              <a:ext uri="{FF2B5EF4-FFF2-40B4-BE49-F238E27FC236}">
                <a16:creationId xmlns:a16="http://schemas.microsoft.com/office/drawing/2014/main" id="{B96785E0-75B8-1101-CC90-98E1E1586FD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5458663" y="2120958"/>
            <a:ext cx="2135152" cy="2334433"/>
          </a:xfrm>
          <a:prstGeom prst="rect">
            <a:avLst/>
          </a:prstGeom>
        </p:spPr>
      </p:pic>
      <p:pic>
        <p:nvPicPr>
          <p:cNvPr id="7" name="Picture 6" descr="generic-engine.jpg">
            <a:extLst>
              <a:ext uri="{FF2B5EF4-FFF2-40B4-BE49-F238E27FC236}">
                <a16:creationId xmlns:a16="http://schemas.microsoft.com/office/drawing/2014/main" id="{997DBCED-EE9A-8730-9A42-113F1543A2C0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43573" y="2986534"/>
            <a:ext cx="1191395" cy="1248582"/>
          </a:xfrm>
          <a:prstGeom prst="rect">
            <a:avLst/>
          </a:prstGeom>
        </p:spPr>
      </p:pic>
      <p:pic>
        <p:nvPicPr>
          <p:cNvPr id="8" name="Picture 7" descr="expensive-fast-car.jpg">
            <a:extLst>
              <a:ext uri="{FF2B5EF4-FFF2-40B4-BE49-F238E27FC236}">
                <a16:creationId xmlns:a16="http://schemas.microsoft.com/office/drawing/2014/main" id="{5288828D-063B-3856-1538-39E8C7E0D873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810058" y="2898603"/>
            <a:ext cx="1897812" cy="1423359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500D99A7-315E-B268-CAB8-94746B7497EE}"/>
              </a:ext>
            </a:extLst>
          </p:cNvPr>
          <p:cNvSpPr/>
          <p:nvPr/>
        </p:nvSpPr>
        <p:spPr>
          <a:xfrm>
            <a:off x="1859986" y="3379451"/>
            <a:ext cx="763968" cy="4616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547658C-D51F-7D40-3C2C-745877E832B2}"/>
              </a:ext>
            </a:extLst>
          </p:cNvPr>
          <p:cNvSpPr/>
          <p:nvPr/>
        </p:nvSpPr>
        <p:spPr>
          <a:xfrm>
            <a:off x="4958134" y="3379452"/>
            <a:ext cx="763968" cy="4616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99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FEATURES, FUNCTIONS, AND BENEFITS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6FC2D61-C916-5548-51FD-C803DD4525F2}"/>
              </a:ext>
            </a:extLst>
          </p:cNvPr>
          <p:cNvSpPr txBox="1">
            <a:spLocks noChangeArrowheads="1"/>
          </p:cNvSpPr>
          <p:nvPr/>
        </p:nvSpPr>
        <p:spPr>
          <a:xfrm>
            <a:off x="1069340" y="1357629"/>
            <a:ext cx="10053319" cy="469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Common mistakes: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“Selling” features and functions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Why doesn’t this work?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People “buy” benefits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Common to “getting to yes”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Clearly identify all the benefits in their terms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Make sure that you have benefits for all the constituent groups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Make the connection of what it means to them—the “so what?” factor</a:t>
            </a:r>
          </a:p>
        </p:txBody>
      </p:sp>
    </p:spTree>
    <p:extLst>
      <p:ext uri="{BB962C8B-B14F-4D97-AF65-F5344CB8AC3E}">
        <p14:creationId xmlns:p14="http://schemas.microsoft.com/office/powerpoint/2010/main" val="4079013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EFFECTIVE “SPEAK”</a:t>
            </a:r>
          </a:p>
        </p:txBody>
      </p:sp>
      <p:pic>
        <p:nvPicPr>
          <p:cNvPr id="4" name="Picture 3" descr="OJP0016624_Veer.JPG">
            <a:extLst>
              <a:ext uri="{FF2B5EF4-FFF2-40B4-BE49-F238E27FC236}">
                <a16:creationId xmlns:a16="http://schemas.microsoft.com/office/drawing/2014/main" id="{3B740220-FFA2-BE4B-9900-FD2EA9896C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 t="65334" b="5629"/>
          <a:stretch/>
        </p:blipFill>
        <p:spPr>
          <a:xfrm>
            <a:off x="1361440" y="1972357"/>
            <a:ext cx="4013200" cy="2913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8080938-7791-1749-E62B-11E2B46F05E3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2115820"/>
            <a:ext cx="5403850" cy="2626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Finance vs. engineering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</a:b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Buildings as assets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Investment vs. funding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Sustainable use of assets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Investments as project selection</a:t>
            </a:r>
          </a:p>
          <a:p>
            <a:pPr marL="40322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Arial" pitchFamily="34" charset="0"/>
            </a:endParaRPr>
          </a:p>
          <a:p>
            <a:pPr marL="40322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05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THE SEVEN DEADLY SINS</a:t>
            </a:r>
          </a:p>
        </p:txBody>
      </p:sp>
      <p:pic>
        <p:nvPicPr>
          <p:cNvPr id="4" name="Picture 3" descr="OJP0016624_Veer.JPG">
            <a:extLst>
              <a:ext uri="{FF2B5EF4-FFF2-40B4-BE49-F238E27FC236}">
                <a16:creationId xmlns:a16="http://schemas.microsoft.com/office/drawing/2014/main" id="{3B740220-FFA2-BE4B-9900-FD2EA9896C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 t="65334" b="5629"/>
          <a:stretch/>
        </p:blipFill>
        <p:spPr>
          <a:xfrm>
            <a:off x="1361440" y="1972357"/>
            <a:ext cx="4013200" cy="2913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8080938-7791-1749-E62B-11E2B46F05E3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1256030"/>
            <a:ext cx="5953760" cy="34925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Not practicing—cardinal deadly!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Umms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ahhs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Arial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Not walking around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Reading slides…ouch!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Too many words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6-point font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No stories</a:t>
            </a:r>
          </a:p>
        </p:txBody>
      </p:sp>
    </p:spTree>
    <p:extLst>
      <p:ext uri="{BB962C8B-B14F-4D97-AF65-F5344CB8AC3E}">
        <p14:creationId xmlns:p14="http://schemas.microsoft.com/office/powerpoint/2010/main" val="1943025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GETTING ATTENTION, KEEPING INTEREST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8080938-7791-1749-E62B-11E2B46F05E3}"/>
              </a:ext>
            </a:extLst>
          </p:cNvPr>
          <p:cNvSpPr txBox="1">
            <a:spLocks noChangeArrowheads="1"/>
          </p:cNvSpPr>
          <p:nvPr/>
        </p:nvSpPr>
        <p:spPr>
          <a:xfrm>
            <a:off x="7091680" y="1682750"/>
            <a:ext cx="4734560" cy="34925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Body position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Facial expression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Intonation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Graphics non-flying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Arial" pitchFamily="34" charset="0"/>
              </a:rPr>
              <a:t>Stories</a:t>
            </a:r>
          </a:p>
        </p:txBody>
      </p:sp>
      <p:pic>
        <p:nvPicPr>
          <p:cNvPr id="2" name="Picture 1" descr="AYP1502016_Veer.JPG">
            <a:extLst>
              <a:ext uri="{FF2B5EF4-FFF2-40B4-BE49-F238E27FC236}">
                <a16:creationId xmlns:a16="http://schemas.microsoft.com/office/drawing/2014/main" id="{AC1FE9D9-95FF-DF14-3886-D197863C773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403314" y="1764030"/>
            <a:ext cx="4692686" cy="312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16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/>
          <p:nvPr/>
        </p:nvSpPr>
        <p:spPr>
          <a:xfrm>
            <a:off x="1314590" y="1448835"/>
            <a:ext cx="5768370" cy="350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317704" indent="-317704" defTabSz="847210">
              <a:lnSpc>
                <a:spcPct val="200000"/>
              </a:lnSpc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224" kern="0" dirty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Housekeeping</a:t>
            </a:r>
          </a:p>
          <a:p>
            <a:pPr marL="317704" indent="-317704" defTabSz="847210">
              <a:lnSpc>
                <a:spcPct val="200000"/>
              </a:lnSpc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224" kern="0" dirty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Introductions</a:t>
            </a:r>
          </a:p>
          <a:p>
            <a:pPr marL="317704" indent="-317704" defTabSz="847210">
              <a:lnSpc>
                <a:spcPct val="200000"/>
              </a:lnSpc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224" kern="0" dirty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Polls</a:t>
            </a:r>
            <a:endParaRPr sz="1297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marL="317704" indent="-317704" defTabSz="847210">
              <a:lnSpc>
                <a:spcPct val="200000"/>
              </a:lnSpc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224" kern="0" dirty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Presentation</a:t>
            </a:r>
            <a:endParaRPr sz="1297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marL="317704" indent="-317704" defTabSz="847210">
              <a:lnSpc>
                <a:spcPct val="200000"/>
              </a:lnSpc>
              <a:buClr>
                <a:srgbClr val="000000"/>
              </a:buClr>
              <a:buSzPts val="2400"/>
              <a:buFont typeface="Calibri"/>
              <a:buAutoNum type="arabicPeriod"/>
            </a:pPr>
            <a:r>
              <a:rPr lang="en-US" sz="2224" kern="0" dirty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Q&amp;A</a:t>
            </a:r>
            <a:endParaRPr sz="1297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 txBox="1"/>
          <p:nvPr/>
        </p:nvSpPr>
        <p:spPr>
          <a:xfrm>
            <a:off x="2308477" y="4541330"/>
            <a:ext cx="7929217" cy="65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0" marR="0" lvl="0" indent="0" algn="ctr" defTabSz="847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8B8A"/>
              </a:buClr>
              <a:buSzPts val="4000"/>
              <a:buFontTx/>
              <a:buNone/>
              <a:tabLst/>
              <a:defRPr/>
            </a:pPr>
            <a:r>
              <a:rPr kumimoji="0" lang="en-US" sz="3706" b="0" i="0" u="none" strike="noStrike" kern="0" cap="none" spc="0" normalizeH="0" baseline="0" noProof="0" dirty="0">
                <a:ln>
                  <a:noFill/>
                </a:ln>
                <a:solidFill>
                  <a:srgbClr val="8D8B8A"/>
                </a:solidFill>
                <a:effectLst/>
                <a:uLnTx/>
                <a:uFillTx/>
                <a:latin typeface="Jost Light"/>
                <a:ea typeface="Jost Light"/>
                <a:cs typeface="Jost Light"/>
                <a:sym typeface="Jost Light"/>
              </a:rPr>
              <a:t>Q&amp;A</a:t>
            </a:r>
            <a:endParaRPr kumimoji="0" sz="129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/>
              <a:ea typeface="Jost Light"/>
              <a:cs typeface="Jost Light"/>
              <a:sym typeface="Jost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7600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 txBox="1"/>
          <p:nvPr/>
        </p:nvSpPr>
        <p:spPr>
          <a:xfrm>
            <a:off x="2308477" y="4541330"/>
            <a:ext cx="7929217" cy="65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algn="ctr" defTabSz="847210">
              <a:buClr>
                <a:srgbClr val="8D8B8A"/>
              </a:buClr>
              <a:buSzPts val="4000"/>
            </a:pPr>
            <a:r>
              <a:rPr lang="en-US" sz="3706" kern="0" dirty="0">
                <a:solidFill>
                  <a:srgbClr val="8D8B8A"/>
                </a:solidFill>
                <a:latin typeface="Jost Light"/>
                <a:ea typeface="Jost Light"/>
                <a:cs typeface="Jost Light"/>
                <a:sym typeface="Jost Light"/>
              </a:rPr>
              <a:t>HOUSEKEEPING</a:t>
            </a:r>
            <a:endParaRPr sz="1297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 txBox="1"/>
          <p:nvPr/>
        </p:nvSpPr>
        <p:spPr>
          <a:xfrm>
            <a:off x="2308477" y="4541330"/>
            <a:ext cx="7929217" cy="1226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algn="ctr" defTabSz="847210">
              <a:buClr>
                <a:srgbClr val="8D8B8A"/>
              </a:buClr>
              <a:buSzPts val="4000"/>
            </a:pPr>
            <a:r>
              <a:rPr lang="en-US" sz="3706" kern="0">
                <a:solidFill>
                  <a:srgbClr val="8D8B8A"/>
                </a:solidFill>
                <a:latin typeface="Jost Light"/>
                <a:ea typeface="Jost Light"/>
                <a:cs typeface="Jost Light"/>
                <a:sym typeface="Jost Light"/>
              </a:rPr>
              <a:t>INTRODUCTIONS</a:t>
            </a:r>
            <a:endParaRPr sz="12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847210">
              <a:buClr>
                <a:srgbClr val="8D8B8A"/>
              </a:buClr>
              <a:buSzPts val="4000"/>
            </a:pPr>
            <a:r>
              <a:rPr lang="en-US" sz="3706" kern="0">
                <a:solidFill>
                  <a:srgbClr val="8D8B8A"/>
                </a:solidFill>
                <a:latin typeface="Jost Light"/>
                <a:ea typeface="Jost Light"/>
                <a:cs typeface="Jost Light"/>
                <a:sym typeface="Jost Light"/>
              </a:rPr>
              <a:t>(AND A LITTLE MORE ABOUT US)</a:t>
            </a:r>
            <a:endParaRPr sz="1297" kern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</p:spTree>
    <p:extLst>
      <p:ext uri="{BB962C8B-B14F-4D97-AF65-F5344CB8AC3E}">
        <p14:creationId xmlns:p14="http://schemas.microsoft.com/office/powerpoint/2010/main" val="333788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/>
          <p:nvPr/>
        </p:nvSpPr>
        <p:spPr>
          <a:xfrm>
            <a:off x="448236" y="67235"/>
            <a:ext cx="11295529" cy="541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algn="ctr" defTabSz="847210">
              <a:buClr>
                <a:srgbClr val="FFFFFF"/>
              </a:buClr>
              <a:buSzPts val="3200"/>
            </a:pPr>
            <a:r>
              <a:rPr lang="en-US" sz="2965" kern="0" spc="278" dirty="0">
                <a:solidFill>
                  <a:srgbClr val="FFFFFF"/>
                </a:solidFill>
                <a:latin typeface="Jost Light"/>
                <a:ea typeface="Jost Light"/>
                <a:cs typeface="Jost Light"/>
                <a:sym typeface="Jost Light"/>
              </a:rPr>
              <a:t>GREENERU IN A NUTSHELL</a:t>
            </a:r>
            <a:endParaRPr sz="2965" kern="0" spc="278" dirty="0">
              <a:solidFill>
                <a:srgbClr val="FFFFFF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6361593" y="1425390"/>
            <a:ext cx="4648874" cy="419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algn="ctr" defTabSz="847210">
              <a:buClr>
                <a:srgbClr val="000000"/>
              </a:buClr>
              <a:buSzPts val="1800"/>
            </a:pPr>
            <a:r>
              <a:rPr lang="en-US" sz="1668" b="1" kern="0" dirty="0">
                <a:solidFill>
                  <a:srgbClr val="D16228"/>
                </a:solidFill>
                <a:latin typeface="Jost SemiBold"/>
                <a:ea typeface="Jost SemiBold"/>
                <a:cs typeface="Jost SemiBold"/>
                <a:sym typeface="Jost SemiBold"/>
              </a:rPr>
              <a:t>VISION</a:t>
            </a:r>
            <a:endParaRPr sz="1297" b="1" kern="0" dirty="0">
              <a:solidFill>
                <a:srgbClr val="000000"/>
              </a:solidFill>
              <a:latin typeface="Jost SemiBold"/>
              <a:ea typeface="Jost SemiBold"/>
              <a:cs typeface="Jost SemiBold"/>
              <a:sym typeface="Jost SemiBold"/>
            </a:endParaRPr>
          </a:p>
          <a:p>
            <a:pPr algn="ctr" defTabSz="847210">
              <a:buClr>
                <a:srgbClr val="000000"/>
              </a:buClr>
              <a:buSzPts val="1800"/>
            </a:pPr>
            <a:endParaRPr sz="1668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algn="ctr" defTabSz="847210">
              <a:buClr>
                <a:srgbClr val="000000"/>
              </a:buClr>
              <a:buSzPts val="1800"/>
            </a:pPr>
            <a:r>
              <a:rPr lang="en-US" sz="1668" kern="0" dirty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GreenerU envisions educational and community institutions leading the world </a:t>
            </a:r>
            <a:endParaRPr sz="129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847210">
              <a:buClr>
                <a:srgbClr val="000000"/>
              </a:buClr>
              <a:buSzPts val="1800"/>
            </a:pPr>
            <a:r>
              <a:rPr lang="en-US" sz="1668" kern="0" dirty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in mitigating climate change.</a:t>
            </a:r>
            <a:endParaRPr sz="1297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algn="ctr" defTabSz="847210">
              <a:buClr>
                <a:srgbClr val="000000"/>
              </a:buClr>
              <a:buSzPts val="1800"/>
            </a:pPr>
            <a:endParaRPr sz="1668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algn="ctr" defTabSz="847210">
              <a:buClr>
                <a:srgbClr val="000000"/>
              </a:buClr>
            </a:pPr>
            <a:r>
              <a:rPr lang="en-US" sz="1668" b="1" kern="0" dirty="0">
                <a:solidFill>
                  <a:srgbClr val="D16228"/>
                </a:solidFill>
                <a:latin typeface="Jost SemiBold"/>
                <a:ea typeface="Jost SemiBold"/>
                <a:cs typeface="Jost SemiBold"/>
                <a:sym typeface="Jost SemiBold"/>
              </a:rPr>
              <a:t>MISSION</a:t>
            </a:r>
            <a:endParaRPr sz="1668" b="1" kern="0" dirty="0">
              <a:solidFill>
                <a:srgbClr val="D16228"/>
              </a:solidFill>
              <a:latin typeface="Jost SemiBold"/>
              <a:ea typeface="Jost SemiBold"/>
              <a:cs typeface="Jost SemiBold"/>
              <a:sym typeface="Jost SemiBold"/>
            </a:endParaRPr>
          </a:p>
          <a:p>
            <a:pPr algn="ctr" defTabSz="847210">
              <a:buClr>
                <a:srgbClr val="000000"/>
              </a:buClr>
              <a:buSzPts val="1800"/>
            </a:pPr>
            <a:endParaRPr sz="1668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algn="ctr" defTabSz="847210">
              <a:buClr>
                <a:srgbClr val="000000"/>
              </a:buClr>
              <a:buSzPts val="1800"/>
            </a:pPr>
            <a:r>
              <a:rPr lang="en-US" sz="1668" kern="0" dirty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Our mission is to help our clients achieve climate neutrality and sustainable operations.</a:t>
            </a:r>
            <a:endParaRPr sz="1297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algn="ctr" defTabSz="847210">
              <a:buClr>
                <a:srgbClr val="000000"/>
              </a:buClr>
              <a:buSzPts val="1800"/>
            </a:pPr>
            <a:endParaRPr sz="1668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algn="ctr" defTabSz="847210">
              <a:buClr>
                <a:srgbClr val="000000"/>
              </a:buClr>
              <a:buSzPts val="1800"/>
            </a:pPr>
            <a:r>
              <a:rPr lang="en-US" sz="1668" b="1" kern="0" dirty="0">
                <a:solidFill>
                  <a:srgbClr val="D16228"/>
                </a:solidFill>
                <a:latin typeface="Jost SemiBold"/>
                <a:ea typeface="Jost SemiBold"/>
                <a:cs typeface="Jost SemiBold"/>
                <a:sym typeface="Jost SemiBold"/>
              </a:rPr>
              <a:t>THE NUTSHELL</a:t>
            </a:r>
            <a:endParaRPr sz="1668" b="1" kern="0" dirty="0">
              <a:solidFill>
                <a:srgbClr val="D16228"/>
              </a:solidFill>
              <a:latin typeface="Jost SemiBold"/>
              <a:ea typeface="Jost SemiBold"/>
              <a:cs typeface="Jost SemiBold"/>
              <a:sym typeface="Jost SemiBold"/>
            </a:endParaRPr>
          </a:p>
          <a:p>
            <a:pPr algn="ctr" defTabSz="847210">
              <a:buClr>
                <a:srgbClr val="000000"/>
              </a:buClr>
              <a:buSzPts val="1800"/>
            </a:pPr>
            <a:endParaRPr sz="1668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  <a:p>
            <a:pPr algn="ctr" defTabSz="847210">
              <a:buClr>
                <a:srgbClr val="000000"/>
              </a:buClr>
              <a:buSzPts val="1800"/>
            </a:pPr>
            <a:r>
              <a:rPr lang="en-US" sz="1668" kern="0" dirty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GreenerU helps institutions navigate the organizational, operational, and infrastructural changes required to reach climate neutrality.</a:t>
            </a:r>
            <a:endParaRPr sz="1297" kern="0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140" name="Google Shape;14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4853" y="1546412"/>
            <a:ext cx="3940199" cy="394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/>
          <p:nvPr/>
        </p:nvSpPr>
        <p:spPr>
          <a:xfrm>
            <a:off x="448236" y="67235"/>
            <a:ext cx="11295529" cy="541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algn="ctr" defTabSz="847210">
              <a:buClr>
                <a:srgbClr val="FFFFFF"/>
              </a:buClr>
              <a:buSzPts val="3200"/>
            </a:pPr>
            <a:r>
              <a:rPr lang="en-US" sz="2965" kern="0" spc="278" dirty="0">
                <a:solidFill>
                  <a:srgbClr val="FFFFFF"/>
                </a:solidFill>
                <a:latin typeface="Jost Light"/>
                <a:ea typeface="Jost Light"/>
                <a:cs typeface="Jost Light"/>
                <a:sym typeface="Jost Light"/>
              </a:rPr>
              <a:t>OUR PATH TO CLIMATE NEUTRALITY</a:t>
            </a:r>
            <a:endParaRPr sz="1297" kern="0" spc="278" dirty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pic>
        <p:nvPicPr>
          <p:cNvPr id="147" name="Google Shape;14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9328" y="1447871"/>
            <a:ext cx="8092188" cy="289742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 txBox="1"/>
          <p:nvPr/>
        </p:nvSpPr>
        <p:spPr>
          <a:xfrm>
            <a:off x="2825003" y="4382061"/>
            <a:ext cx="1332520" cy="108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algn="ctr" defTabSz="847210">
              <a:buClr>
                <a:srgbClr val="000000"/>
              </a:buClr>
              <a:buSzPts val="1400"/>
            </a:pPr>
            <a:r>
              <a:rPr lang="en-US" sz="1297" kern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outlining and developing a path to meeting your climate goals</a:t>
            </a:r>
            <a:endParaRPr sz="1297" kern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5295900" y="4382061"/>
            <a:ext cx="1600200" cy="108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algn="ctr" defTabSz="847210">
              <a:buClr>
                <a:srgbClr val="000000"/>
              </a:buClr>
              <a:buSzPts val="1400"/>
            </a:pPr>
            <a:r>
              <a:rPr lang="en-US" sz="1297" kern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developing detailed building energy and greenhouse gas emissions reduction measures</a:t>
            </a:r>
            <a:endParaRPr sz="1297" kern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  <p:sp>
        <p:nvSpPr>
          <p:cNvPr id="150" name="Google Shape;150;p6"/>
          <p:cNvSpPr txBox="1"/>
          <p:nvPr/>
        </p:nvSpPr>
        <p:spPr>
          <a:xfrm>
            <a:off x="7812392" y="4382061"/>
            <a:ext cx="1792871" cy="108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algn="ctr" defTabSz="847210">
              <a:buClr>
                <a:srgbClr val="000000"/>
              </a:buClr>
              <a:buSzPts val="1400"/>
            </a:pPr>
            <a:r>
              <a:rPr lang="en-US" sz="1297" kern="0">
                <a:solidFill>
                  <a:srgbClr val="000000"/>
                </a:solidFill>
                <a:latin typeface="Jost Light"/>
                <a:ea typeface="Jost Light"/>
                <a:cs typeface="Jost Light"/>
                <a:sym typeface="Jost Light"/>
              </a:rPr>
              <a:t>efficiency, electrification, and decarbonization measures through the built environment</a:t>
            </a:r>
            <a:endParaRPr sz="1297" kern="0">
              <a:solidFill>
                <a:srgbClr val="000000"/>
              </a:solidFill>
              <a:latin typeface="Jost Light"/>
              <a:ea typeface="Jost Light"/>
              <a:cs typeface="Jost Light"/>
              <a:sym typeface="Jost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NORM YOUNG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83FFA-6242-4544-A969-8BF13B24C77F}"/>
              </a:ext>
            </a:extLst>
          </p:cNvPr>
          <p:cNvSpPr/>
          <p:nvPr/>
        </p:nvSpPr>
        <p:spPr>
          <a:xfrm>
            <a:off x="8700117" y="5832629"/>
            <a:ext cx="44388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807A2-94D1-486C-8A56-4C0D8E532FCE}"/>
              </a:ext>
            </a:extLst>
          </p:cNvPr>
          <p:cNvSpPr txBox="1"/>
          <p:nvPr/>
        </p:nvSpPr>
        <p:spPr>
          <a:xfrm>
            <a:off x="328246" y="937722"/>
            <a:ext cx="10496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 pitchFamily="2" charset="77"/>
              <a:ea typeface="Jost Light" pitchFamily="2" charset="77"/>
              <a:cs typeface="+mn-cs"/>
            </a:endParaRPr>
          </a:p>
        </p:txBody>
      </p:sp>
      <p:sp>
        <p:nvSpPr>
          <p:cNvPr id="2" name="Google Shape;143;p4">
            <a:extLst>
              <a:ext uri="{FF2B5EF4-FFF2-40B4-BE49-F238E27FC236}">
                <a16:creationId xmlns:a16="http://schemas.microsoft.com/office/drawing/2014/main" id="{80A47951-059F-6B26-48A5-B0E96BC01975}"/>
              </a:ext>
            </a:extLst>
          </p:cNvPr>
          <p:cNvSpPr/>
          <p:nvPr/>
        </p:nvSpPr>
        <p:spPr>
          <a:xfrm>
            <a:off x="1118037" y="1399387"/>
            <a:ext cx="2340204" cy="233859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01600" cap="flat" cmpd="sng">
            <a:solidFill>
              <a:srgbClr val="D162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Google Shape;144;p4">
            <a:extLst>
              <a:ext uri="{FF2B5EF4-FFF2-40B4-BE49-F238E27FC236}">
                <a16:creationId xmlns:a16="http://schemas.microsoft.com/office/drawing/2014/main" id="{4619B909-5DF9-FE8F-AC97-DBB35ACD5832}"/>
              </a:ext>
            </a:extLst>
          </p:cNvPr>
          <p:cNvSpPr txBox="1"/>
          <p:nvPr/>
        </p:nvSpPr>
        <p:spPr>
          <a:xfrm>
            <a:off x="517394" y="4047125"/>
            <a:ext cx="354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 Ligh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Poppins Light"/>
                <a:sym typeface="Poppins Light"/>
              </a:rPr>
              <a:t>Norm Young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 Ligh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Poppins Light"/>
                <a:sym typeface="Poppins Light"/>
              </a:rPr>
              <a:t>Strategic Advisor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Poppins Light"/>
              <a:sym typeface="Poppins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048E6-39F8-6BCA-12BD-A8A9D6057F78}"/>
              </a:ext>
            </a:extLst>
          </p:cNvPr>
          <p:cNvSpPr txBox="1"/>
          <p:nvPr/>
        </p:nvSpPr>
        <p:spPr>
          <a:xfrm>
            <a:off x="4438748" y="1399387"/>
            <a:ext cx="68693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Senior facilities officer at University of Hartford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Strategic and capital planning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Operations and project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Leader at APPA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APPA International Board of Directors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VP of Information and Communication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Chapter and Regional President</a:t>
            </a:r>
          </a:p>
        </p:txBody>
      </p:sp>
    </p:spTree>
    <p:extLst>
      <p:ext uri="{BB962C8B-B14F-4D97-AF65-F5344CB8AC3E}">
        <p14:creationId xmlns:p14="http://schemas.microsoft.com/office/powerpoint/2010/main" val="2979778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 txBox="1"/>
          <p:nvPr/>
        </p:nvSpPr>
        <p:spPr>
          <a:xfrm>
            <a:off x="2308477" y="4541330"/>
            <a:ext cx="7929217" cy="65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702" tIns="42340" rIns="84702" bIns="42340" anchor="t" anchorCtr="0">
            <a:spAutoFit/>
          </a:bodyPr>
          <a:lstStyle/>
          <a:p>
            <a:pPr marL="0" marR="0" lvl="0" indent="0" algn="ctr" defTabSz="847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8B8A"/>
              </a:buClr>
              <a:buSzPts val="4000"/>
              <a:buFontTx/>
              <a:buNone/>
              <a:tabLst/>
              <a:defRPr/>
            </a:pPr>
            <a:r>
              <a:rPr kumimoji="0" lang="en-US" sz="3706" b="0" i="0" u="none" strike="noStrike" kern="0" cap="none" spc="0" normalizeH="0" baseline="0" noProof="0" dirty="0">
                <a:ln>
                  <a:noFill/>
                </a:ln>
                <a:solidFill>
                  <a:srgbClr val="8D8B8A"/>
                </a:solidFill>
                <a:effectLst/>
                <a:uLnTx/>
                <a:uFillTx/>
                <a:latin typeface="Jost Light"/>
                <a:ea typeface="Jost Light"/>
                <a:cs typeface="Jost Light"/>
                <a:sym typeface="Jost Light"/>
              </a:rPr>
              <a:t>POLLS</a:t>
            </a:r>
            <a:endParaRPr kumimoji="0" sz="129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/>
              <a:ea typeface="Jost Light"/>
              <a:cs typeface="Jost Light"/>
              <a:sym typeface="Jost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6847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005D8-8157-5E49-AF64-24831AE3913E}"/>
              </a:ext>
            </a:extLst>
          </p:cNvPr>
          <p:cNvSpPr txBox="1"/>
          <p:nvPr/>
        </p:nvSpPr>
        <p:spPr>
          <a:xfrm>
            <a:off x="0" y="4812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Light" pitchFamily="2" charset="77"/>
                <a:ea typeface="Jost Light" pitchFamily="2" charset="77"/>
                <a:cs typeface="+mn-cs"/>
              </a:rPr>
              <a:t>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83FFA-6242-4544-A969-8BF13B24C77F}"/>
              </a:ext>
            </a:extLst>
          </p:cNvPr>
          <p:cNvSpPr/>
          <p:nvPr/>
        </p:nvSpPr>
        <p:spPr>
          <a:xfrm>
            <a:off x="8700117" y="5832629"/>
            <a:ext cx="44388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Light" pitchFamily="2" charset="77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807A2-94D1-486C-8A56-4C0D8E532FCE}"/>
              </a:ext>
            </a:extLst>
          </p:cNvPr>
          <p:cNvSpPr txBox="1"/>
          <p:nvPr/>
        </p:nvSpPr>
        <p:spPr>
          <a:xfrm>
            <a:off x="328246" y="937722"/>
            <a:ext cx="10496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Light" pitchFamily="2" charset="77"/>
              <a:ea typeface="Jost Light" pitchFamily="2" charset="77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C3765-34BB-F91C-A21C-ABEADF7E4D0B}"/>
              </a:ext>
            </a:extLst>
          </p:cNvPr>
          <p:cNvSpPr txBox="1">
            <a:spLocks noChangeArrowheads="1"/>
          </p:cNvSpPr>
          <p:nvPr/>
        </p:nvSpPr>
        <p:spPr>
          <a:xfrm>
            <a:off x="5699792" y="1242906"/>
            <a:ext cx="5783265" cy="3886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This presentation is about selling ideas, services, products, etc., through discovery and effective communication, with a focus on benefits (the why).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a.k.a.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Jost" pitchFamily="2" charset="77"/>
                <a:ea typeface="Jost" pitchFamily="2" charset="77"/>
                <a:cs typeface="+mn-cs"/>
              </a:rPr>
              <a:t>The ability to communicate an idea effectively is as important as the idea itself.</a:t>
            </a:r>
          </a:p>
        </p:txBody>
      </p:sp>
      <p:pic>
        <p:nvPicPr>
          <p:cNvPr id="7" name="Picture 6" descr="86529635.jpg">
            <a:extLst>
              <a:ext uri="{FF2B5EF4-FFF2-40B4-BE49-F238E27FC236}">
                <a16:creationId xmlns:a16="http://schemas.microsoft.com/office/drawing/2014/main" id="{3984518F-45B0-7627-4D85-A2DE0854BA8B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08943" y="1485900"/>
            <a:ext cx="4533617" cy="3400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854279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3_2022_all_hands_meeting_30sept_2022" id="{E238B69F-EDBF-3243-BE1B-994559AA0DBD}" vid="{D86A3A54-09CC-EB45-944C-6E2B7B2C7960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710</Words>
  <Application>Microsoft Macintosh PowerPoint</Application>
  <PresentationFormat>Widescreen</PresentationFormat>
  <Paragraphs>154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Calibri</vt:lpstr>
      <vt:lpstr>Futura</vt:lpstr>
      <vt:lpstr>Garamond</vt:lpstr>
      <vt:lpstr>Jost</vt:lpstr>
      <vt:lpstr>Jost Light</vt:lpstr>
      <vt:lpstr>Jost Medium</vt:lpstr>
      <vt:lpstr>Jost SemiBold</vt:lpstr>
      <vt:lpstr>Poppins</vt:lpstr>
      <vt:lpstr>Poppins Light</vt:lpstr>
      <vt:lpstr>5_Custom Design</vt:lpstr>
      <vt:lpstr>2_Custom Design</vt:lpstr>
      <vt:lpstr>3_Custom Design</vt:lpstr>
      <vt:lpstr>6_Custom Design</vt:lpstr>
      <vt:lpstr>7_Custom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Haugh</dc:creator>
  <cp:lastModifiedBy>Jennifer Haugh</cp:lastModifiedBy>
  <cp:revision>2</cp:revision>
  <dcterms:created xsi:type="dcterms:W3CDTF">2023-06-09T17:13:09Z</dcterms:created>
  <dcterms:modified xsi:type="dcterms:W3CDTF">2023-06-16T17:46:42Z</dcterms:modified>
</cp:coreProperties>
</file>