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 id="2147483651" r:id="rId2"/>
    <p:sldMasterId id="2147483655" r:id="rId3"/>
    <p:sldMasterId id="2147483657" r:id="rId4"/>
    <p:sldMasterId id="2147483660" r:id="rId5"/>
  </p:sldMasterIdLst>
  <p:notesMasterIdLst>
    <p:notesMasterId r:id="rId23"/>
  </p:notesMasterIdLst>
  <p:sldIdLst>
    <p:sldId id="256" r:id="rId6"/>
    <p:sldId id="308" r:id="rId7"/>
    <p:sldId id="260" r:id="rId8"/>
    <p:sldId id="261" r:id="rId9"/>
    <p:sldId id="262" r:id="rId10"/>
    <p:sldId id="269" r:id="rId11"/>
    <p:sldId id="303" r:id="rId12"/>
    <p:sldId id="313" r:id="rId13"/>
    <p:sldId id="315" r:id="rId14"/>
    <p:sldId id="305" r:id="rId15"/>
    <p:sldId id="307" r:id="rId16"/>
    <p:sldId id="316" r:id="rId17"/>
    <p:sldId id="317" r:id="rId18"/>
    <p:sldId id="318" r:id="rId19"/>
    <p:sldId id="319" r:id="rId20"/>
    <p:sldId id="320" r:id="rId21"/>
    <p:sldId id="306" r:id="rId22"/>
  </p:sldIdLst>
  <p:sldSz cx="12192000" cy="6858000"/>
  <p:notesSz cx="6858000" cy="9144000"/>
  <p:embeddedFontLst>
    <p:embeddedFont>
      <p:font typeface="Calibri" panose="020F0502020204030204" pitchFamily="34" charset="0"/>
      <p:regular r:id="rId24"/>
      <p:bold r:id="rId25"/>
      <p:italic r:id="rId26"/>
      <p:boldItalic r:id="rId27"/>
    </p:embeddedFont>
    <p:embeddedFont>
      <p:font typeface="Jost" pitchFamily="2" charset="0"/>
      <p:regular r:id="rId28"/>
      <p:bold r:id="rId29"/>
      <p:italic r:id="rId30"/>
      <p:boldItalic r:id="rId31"/>
    </p:embeddedFont>
    <p:embeddedFont>
      <p:font typeface="Jost Regular" pitchFamily="2" charset="77"/>
      <p:regular r:id="rId32"/>
      <p:bold r:id="rId33"/>
      <p:italic r:id="rId34"/>
      <p:boldItalic r:id="rId35"/>
    </p:embeddedFont>
    <p:embeddedFont>
      <p:font typeface="Jost* Light" pitchFamily="2" charset="0"/>
      <p:regular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2" roundtripDataSignature="AMtx7mhyO6syFJbUNgsCbYPkEiUNEvpZz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7C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ABF2B2E-2854-4156-A98F-638D2B74F7B9}">
  <a:tblStyle styleId="{BABF2B2E-2854-4156-A98F-638D2B74F7B9}"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07"/>
    <p:restoredTop sz="63603" autoAdjust="0"/>
  </p:normalViewPr>
  <p:slideViewPr>
    <p:cSldViewPr snapToGrid="0">
      <p:cViewPr varScale="1">
        <p:scale>
          <a:sx n="68" d="100"/>
          <a:sy n="68" d="100"/>
        </p:scale>
        <p:origin x="240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3.fntdata"/><Relationship Id="rId21" Type="http://schemas.openxmlformats.org/officeDocument/2006/relationships/slide" Target="slides/slide16.xml"/><Relationship Id="rId34" Type="http://schemas.openxmlformats.org/officeDocument/2006/relationships/font" Target="fonts/font11.fntdata"/><Relationship Id="rId55"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6.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1.fntdata"/><Relationship Id="rId32" Type="http://schemas.openxmlformats.org/officeDocument/2006/relationships/font" Target="fonts/font9.fntdata"/><Relationship Id="rId53"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8.fntdata"/><Relationship Id="rId52" Type="http://customschemas.google.com/relationships/presentationmetadata" Target="metadata"/><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56"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2.fntdata"/><Relationship Id="rId33"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1: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p1: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Clr>
                <a:schemeClr val="dk1"/>
              </a:buClr>
              <a:buSzPts val="1200"/>
              <a:buFont typeface="Calibri"/>
              <a:buNone/>
            </a:pPr>
            <a:endParaRPr dirty="0">
              <a:latin typeface="Jost Regular"/>
              <a:ea typeface="Jost Regular"/>
              <a:cs typeface="Jost Regular"/>
              <a:sym typeface="Jost Regular"/>
            </a:endParaRPr>
          </a:p>
        </p:txBody>
      </p:sp>
      <p:sp>
        <p:nvSpPr>
          <p:cNvPr id="115" name="Google Shape;115;p1: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Jost Regular"/>
                <a:ea typeface="Jost Regular"/>
                <a:cs typeface="Jost Regular"/>
                <a:sym typeface="Jost Regular"/>
              </a:rPr>
              <a:t>1</a:t>
            </a:fld>
            <a:endParaRPr sz="1400" b="0" i="0" u="none" strike="noStrike" cap="none">
              <a:solidFill>
                <a:srgbClr val="000000"/>
              </a:solidFill>
              <a:latin typeface="Jost Regular"/>
              <a:ea typeface="Jost Regular"/>
              <a:cs typeface="Jost Regular"/>
              <a:sym typeface="Jost Regul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3: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13: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rtl="0" fontAlgn="base"/>
            <a:r>
              <a:rPr lang="en-US" sz="1200" b="1" i="0" u="none" strike="noStrike" cap="none" dirty="0">
                <a:solidFill>
                  <a:schemeClr val="dk1"/>
                </a:solidFill>
                <a:effectLst/>
                <a:latin typeface="Calibri"/>
                <a:ea typeface="Calibri"/>
                <a:cs typeface="Calibri"/>
                <a:sym typeface="Calibri"/>
              </a:rPr>
              <a:t>Engage</a:t>
            </a:r>
            <a:r>
              <a:rPr lang="en-US" sz="1200" b="0" i="0" u="none" strike="noStrike" cap="none" dirty="0">
                <a:solidFill>
                  <a:schemeClr val="dk1"/>
                </a:solidFill>
                <a:effectLst/>
                <a:latin typeface="Calibri"/>
                <a:ea typeface="Calibri"/>
                <a:cs typeface="Calibri"/>
                <a:sym typeface="Calibri"/>
              </a:rPr>
              <a:t> the leadership beyond the president </a:t>
            </a:r>
          </a:p>
          <a:p>
            <a:pPr lvl="1" rtl="0" fontAlgn="base"/>
            <a:r>
              <a:rPr lang="en-US" sz="1200" b="0" i="0" u="none" strike="noStrike" cap="none" dirty="0">
                <a:solidFill>
                  <a:schemeClr val="dk1"/>
                </a:solidFill>
                <a:effectLst/>
                <a:latin typeface="Calibri"/>
                <a:ea typeface="Calibri"/>
                <a:cs typeface="Calibri"/>
                <a:sym typeface="Calibri"/>
              </a:rPr>
              <a:t>Leadership exists on all levels—institutions are seldom hierarchies.</a:t>
            </a:r>
          </a:p>
          <a:p>
            <a:pPr lvl="1" rtl="0" fontAlgn="base"/>
            <a:r>
              <a:rPr lang="en-US" sz="1200" b="0" i="0" u="none" strike="noStrike" cap="none" dirty="0">
                <a:solidFill>
                  <a:schemeClr val="dk1"/>
                </a:solidFill>
                <a:effectLst/>
                <a:latin typeface="Calibri"/>
                <a:ea typeface="Calibri"/>
                <a:cs typeface="Calibri"/>
                <a:sym typeface="Calibri"/>
              </a:rPr>
              <a:t>The President typically reports to the Board of Trustees or Overseers or Cabinet. Whatever it’s called, their usual charter is twofold: ensuring that the institution is meeting its mission and being good stewards of the institution’s finances.</a:t>
            </a:r>
          </a:p>
          <a:p>
            <a:pPr lvl="1" rtl="0" fontAlgn="base"/>
            <a:r>
              <a:rPr lang="en-US" sz="1200" b="0" i="0" u="none" strike="noStrike" cap="none" dirty="0">
                <a:solidFill>
                  <a:schemeClr val="dk1"/>
                </a:solidFill>
                <a:effectLst/>
                <a:latin typeface="Calibri"/>
                <a:ea typeface="Calibri"/>
                <a:cs typeface="Calibri"/>
                <a:sym typeface="Calibri"/>
              </a:rPr>
              <a:t>Faculty and your VP of Finance are also important to have at the decision-making table. </a:t>
            </a:r>
          </a:p>
          <a:p>
            <a:pPr lvl="1" rtl="0" fontAlgn="base"/>
            <a:r>
              <a:rPr lang="en-US" sz="1200" b="0" i="0" u="none" strike="noStrike" cap="none" dirty="0">
                <a:solidFill>
                  <a:schemeClr val="dk1"/>
                </a:solidFill>
                <a:effectLst/>
                <a:latin typeface="Calibri"/>
                <a:ea typeface="Calibri"/>
                <a:cs typeface="Calibri"/>
                <a:sym typeface="Calibri"/>
              </a:rPr>
              <a:t>Maybe most importantly, though, is the student body - who can often have the most influence over institutional decision-making</a:t>
            </a:r>
          </a:p>
          <a:p>
            <a:pPr rtl="0" fontAlgn="base"/>
            <a:r>
              <a:rPr lang="en-US" sz="1200" b="1" i="0" u="none" strike="noStrike" cap="none" dirty="0">
                <a:solidFill>
                  <a:schemeClr val="dk1"/>
                </a:solidFill>
                <a:effectLst/>
                <a:latin typeface="Calibri"/>
                <a:ea typeface="Calibri"/>
                <a:cs typeface="Calibri"/>
                <a:sym typeface="Calibri"/>
              </a:rPr>
              <a:t>Support</a:t>
            </a:r>
            <a:r>
              <a:rPr lang="en-US" sz="1200" b="0" i="0" u="none" strike="noStrike" cap="none" dirty="0">
                <a:solidFill>
                  <a:schemeClr val="dk1"/>
                </a:solidFill>
                <a:effectLst/>
                <a:latin typeface="Calibri"/>
                <a:ea typeface="Calibri"/>
                <a:cs typeface="Calibri"/>
                <a:sym typeface="Calibri"/>
              </a:rPr>
              <a:t> diverse advocacy with a clear message </a:t>
            </a:r>
          </a:p>
          <a:p>
            <a:pPr lvl="1" rtl="0" fontAlgn="base"/>
            <a:r>
              <a:rPr lang="en-US" sz="1200" b="0" i="0" u="none" strike="noStrike" cap="none" dirty="0">
                <a:solidFill>
                  <a:schemeClr val="dk1"/>
                </a:solidFill>
                <a:effectLst/>
                <a:latin typeface="Calibri"/>
                <a:ea typeface="Calibri"/>
                <a:cs typeface="Calibri"/>
                <a:sym typeface="Calibri"/>
              </a:rPr>
              <a:t>You want to form a group, a steering committee, an organization, something that brings to the table representation from all different parts of your institution. When you’ve taken a look at how your institution’s leadership structure works, try to map out who all the stakeholders are and create “chairs” on this steering committee that you aim to fill with someone from these different groups.</a:t>
            </a:r>
          </a:p>
          <a:p>
            <a:pPr rtl="0" fontAlgn="base"/>
            <a:r>
              <a:rPr lang="en-US" sz="1200" b="1" i="0" u="none" strike="noStrike" cap="none" dirty="0">
                <a:solidFill>
                  <a:schemeClr val="dk1"/>
                </a:solidFill>
                <a:effectLst/>
                <a:latin typeface="Calibri"/>
                <a:ea typeface="Calibri"/>
                <a:cs typeface="Calibri"/>
                <a:sym typeface="Calibri"/>
              </a:rPr>
              <a:t>Celebrate</a:t>
            </a:r>
            <a:r>
              <a:rPr lang="en-US" sz="1200" b="0" i="0" u="none" strike="noStrike" cap="none" dirty="0">
                <a:solidFill>
                  <a:schemeClr val="dk1"/>
                </a:solidFill>
                <a:effectLst/>
                <a:latin typeface="Calibri"/>
                <a:ea typeface="Calibri"/>
                <a:cs typeface="Calibri"/>
                <a:sym typeface="Calibri"/>
              </a:rPr>
              <a:t> and keep the message simple </a:t>
            </a:r>
          </a:p>
          <a:p>
            <a:pPr lvl="1" rtl="0" fontAlgn="base"/>
            <a:r>
              <a:rPr lang="en-US" sz="1200" b="0" i="0" u="none" strike="noStrike" cap="none" dirty="0">
                <a:solidFill>
                  <a:schemeClr val="dk1"/>
                </a:solidFill>
                <a:effectLst/>
                <a:latin typeface="Calibri"/>
                <a:ea typeface="Calibri"/>
                <a:cs typeface="Calibri"/>
                <a:sym typeface="Calibri"/>
              </a:rPr>
              <a:t>Your institution has unquestionably had some climate wins over the years. Find out what they are! Celebrate those, either formally or informally, and say thank you—you would not believe how effective saying thank you is in developing alliances.</a:t>
            </a:r>
          </a:p>
          <a:p>
            <a:pPr marL="0" lvl="0" indent="0" algn="l" rtl="0">
              <a:spcBef>
                <a:spcPts val="0"/>
              </a:spcBef>
              <a:spcAft>
                <a:spcPts val="0"/>
              </a:spcAft>
              <a:buNone/>
            </a:pPr>
            <a:endParaRPr b="1" dirty="0">
              <a:latin typeface="Jost* Light" pitchFamily="2" charset="0"/>
              <a:ea typeface="Jost* Light" pitchFamily="2" charset="0"/>
            </a:endParaRPr>
          </a:p>
        </p:txBody>
      </p:sp>
      <p:sp>
        <p:nvSpPr>
          <p:cNvPr id="217" name="Google Shape;217;p13: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Jost* Light" pitchFamily="2" charset="0"/>
                <a:ea typeface="Jost* Light" pitchFamily="2"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dirty="0">
              <a:ln>
                <a:noFill/>
              </a:ln>
              <a:solidFill>
                <a:srgbClr val="000000"/>
              </a:solidFill>
              <a:effectLst/>
              <a:uLnTx/>
              <a:uFillTx/>
              <a:latin typeface="Jost* Light" pitchFamily="2" charset="0"/>
              <a:ea typeface="Jost* Light" pitchFamily="2" charset="0"/>
              <a:cs typeface="Arial"/>
              <a:sym typeface="Arial"/>
            </a:endParaRPr>
          </a:p>
        </p:txBody>
      </p:sp>
    </p:spTree>
    <p:extLst>
      <p:ext uri="{BB962C8B-B14F-4D97-AF65-F5344CB8AC3E}">
        <p14:creationId xmlns:p14="http://schemas.microsoft.com/office/powerpoint/2010/main" val="9458097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3: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13: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rtl="0"/>
            <a:r>
              <a:rPr lang="en-US" sz="1200" b="0" i="0" u="none" strike="noStrike" cap="none" dirty="0">
                <a:solidFill>
                  <a:schemeClr val="dk1"/>
                </a:solidFill>
                <a:effectLst/>
                <a:latin typeface="Calibri"/>
                <a:ea typeface="Calibri"/>
                <a:cs typeface="Calibri"/>
                <a:sym typeface="Calibri"/>
              </a:rPr>
              <a:t>UMass Medical School collaborated with the other state schools to create a board-level policy that each institution report to annually. In addition, as the medical school does not have specific research or request for addressing sustainability within its operations as a cost saving measure beyond being a state entity, they called out specifically how being a medical school requires climate action—we can not address the people of Massachusetts’s health without addressing climate change. Another effective organization for getting prioritization from an otherwise high-energy user from a conservative operations approach to its facilities is Health Care Without Harm. </a:t>
            </a:r>
            <a:endParaRPr lang="en-US" b="0" dirty="0">
              <a:effectLst/>
            </a:endParaRPr>
          </a:p>
          <a:p>
            <a:br>
              <a:rPr lang="en-US" dirty="0"/>
            </a:br>
            <a:endParaRPr dirty="0">
              <a:latin typeface="Jost* Light" pitchFamily="2" charset="0"/>
              <a:ea typeface="Jost* Light" pitchFamily="2" charset="0"/>
            </a:endParaRPr>
          </a:p>
        </p:txBody>
      </p:sp>
      <p:sp>
        <p:nvSpPr>
          <p:cNvPr id="217" name="Google Shape;217;p13: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Jost* Light" pitchFamily="2" charset="0"/>
                <a:ea typeface="Jost* Light" pitchFamily="2"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dirty="0">
              <a:ln>
                <a:noFill/>
              </a:ln>
              <a:solidFill>
                <a:srgbClr val="000000"/>
              </a:solidFill>
              <a:effectLst/>
              <a:uLnTx/>
              <a:uFillTx/>
              <a:latin typeface="Jost* Light" pitchFamily="2" charset="0"/>
              <a:ea typeface="Jost* Light" pitchFamily="2" charset="0"/>
              <a:cs typeface="Arial"/>
              <a:sym typeface="Arial"/>
            </a:endParaRPr>
          </a:p>
        </p:txBody>
      </p:sp>
    </p:spTree>
    <p:extLst>
      <p:ext uri="{BB962C8B-B14F-4D97-AF65-F5344CB8AC3E}">
        <p14:creationId xmlns:p14="http://schemas.microsoft.com/office/powerpoint/2010/main" val="11805092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3: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13: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rtl="0" fontAlgn="base">
              <a:buFont typeface="+mj-lt"/>
              <a:buAutoNum type="arabicPeriod"/>
            </a:pPr>
            <a:r>
              <a:rPr lang="en-US" sz="1200" b="0" i="0" u="none" strike="noStrike" cap="none" dirty="0">
                <a:solidFill>
                  <a:schemeClr val="dk1"/>
                </a:solidFill>
                <a:effectLst/>
                <a:latin typeface="Calibri"/>
                <a:ea typeface="Calibri"/>
                <a:cs typeface="Calibri"/>
                <a:sym typeface="Calibri"/>
              </a:rPr>
              <a:t>Knowing where you have been (what decision from the past got to where you are now), is so helpful when trying to understand how to move into the unknown future. For UMass Amherst, understanding the decision points that drove them from steam, to steam with coal, to stem with natural gas, and helped them identify what resources, information, and leverage they need to engage to create the 4th energy transition for the campus—shifting from steam to low temp hot water, and from natural gas to electric.</a:t>
            </a:r>
          </a:p>
          <a:p>
            <a:pPr rtl="0" fontAlgn="base">
              <a:buFont typeface="+mj-lt"/>
              <a:buAutoNum type="arabicPeriod"/>
            </a:pPr>
            <a:r>
              <a:rPr lang="en-US" sz="1200" b="0" i="0" u="none" strike="noStrike" cap="none" dirty="0">
                <a:solidFill>
                  <a:schemeClr val="dk1"/>
                </a:solidFill>
                <a:effectLst/>
                <a:latin typeface="Calibri"/>
                <a:ea typeface="Calibri"/>
                <a:cs typeface="Calibri"/>
                <a:sym typeface="Calibri"/>
              </a:rPr>
              <a:t>That brings us to the third recommendation: </a:t>
            </a:r>
            <a:r>
              <a:rPr lang="en-US" sz="1200" b="1" i="0" u="none" strike="noStrike" cap="none" dirty="0">
                <a:solidFill>
                  <a:schemeClr val="dk1"/>
                </a:solidFill>
                <a:effectLst/>
                <a:latin typeface="Calibri"/>
                <a:ea typeface="Calibri"/>
                <a:cs typeface="Calibri"/>
                <a:sym typeface="Calibri"/>
              </a:rPr>
              <a:t>create other benefits</a:t>
            </a:r>
          </a:p>
        </p:txBody>
      </p:sp>
      <p:sp>
        <p:nvSpPr>
          <p:cNvPr id="217" name="Google Shape;217;p13: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Jost* Light" pitchFamily="2" charset="0"/>
                <a:ea typeface="Jost* Light" pitchFamily="2"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dirty="0">
              <a:ln>
                <a:noFill/>
              </a:ln>
              <a:solidFill>
                <a:srgbClr val="000000"/>
              </a:solidFill>
              <a:effectLst/>
              <a:uLnTx/>
              <a:uFillTx/>
              <a:latin typeface="Jost* Light" pitchFamily="2" charset="0"/>
              <a:ea typeface="Jost* Light" pitchFamily="2" charset="0"/>
              <a:cs typeface="Arial"/>
              <a:sym typeface="Arial"/>
            </a:endParaRPr>
          </a:p>
        </p:txBody>
      </p:sp>
    </p:spTree>
    <p:extLst>
      <p:ext uri="{BB962C8B-B14F-4D97-AF65-F5344CB8AC3E}">
        <p14:creationId xmlns:p14="http://schemas.microsoft.com/office/powerpoint/2010/main" val="23258156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3: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13: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rtl="0" fontAlgn="base"/>
            <a:r>
              <a:rPr lang="en-US" sz="1200" b="0" i="0" u="none" strike="noStrike" cap="none" dirty="0">
                <a:solidFill>
                  <a:schemeClr val="dk1"/>
                </a:solidFill>
                <a:effectLst/>
                <a:latin typeface="Calibri"/>
                <a:ea typeface="Calibri"/>
                <a:cs typeface="Calibri"/>
                <a:sym typeface="Calibri"/>
              </a:rPr>
              <a:t>Let’s start with creating benefits. </a:t>
            </a:r>
            <a:endParaRPr lang="en-US" sz="1400" b="0" i="0" u="none" strike="noStrike" cap="none" dirty="0">
              <a:solidFill>
                <a:schemeClr val="dk1"/>
              </a:solidFill>
              <a:effectLst/>
              <a:latin typeface="Calibri"/>
              <a:ea typeface="Calibri"/>
              <a:cs typeface="Calibri"/>
              <a:sym typeface="Calibri"/>
            </a:endParaRPr>
          </a:p>
          <a:p>
            <a:pPr lvl="1" rtl="0" fontAlgn="base"/>
            <a:r>
              <a:rPr lang="en-US" sz="1200" b="0" i="0" u="none" strike="noStrike" cap="none" dirty="0">
                <a:solidFill>
                  <a:schemeClr val="dk1"/>
                </a:solidFill>
                <a:effectLst/>
                <a:latin typeface="Calibri"/>
                <a:ea typeface="Calibri"/>
                <a:cs typeface="Calibri"/>
                <a:sym typeface="Calibri"/>
              </a:rPr>
              <a:t>We saw great success at one school making a clear opportunity of the money that would be going into deferred maintenance in the next 10 years. Even though it doesn’t have and ROI on its own, neither does deferred maintenance. </a:t>
            </a:r>
            <a:endParaRPr lang="en-US" sz="1400" b="0" i="0" u="none" strike="noStrike" cap="none" dirty="0">
              <a:solidFill>
                <a:schemeClr val="dk1"/>
              </a:solidFill>
              <a:effectLst/>
              <a:latin typeface="Calibri"/>
              <a:ea typeface="Calibri"/>
              <a:cs typeface="Calibri"/>
              <a:sym typeface="Calibri"/>
            </a:endParaRPr>
          </a:p>
          <a:p>
            <a:pPr lvl="2" rtl="0" fontAlgn="base"/>
            <a:r>
              <a:rPr lang="en-US" sz="1200" b="0" i="0" u="none" strike="noStrike" cap="none" dirty="0">
                <a:solidFill>
                  <a:schemeClr val="dk1"/>
                </a:solidFill>
                <a:effectLst/>
                <a:latin typeface="Calibri"/>
                <a:ea typeface="Calibri"/>
                <a:cs typeface="Calibri"/>
                <a:sym typeface="Calibri"/>
              </a:rPr>
              <a:t>This graphic summarizes campus power failures, directly linking future carbon neutrality work with ongoing issues. </a:t>
            </a:r>
            <a:endParaRPr lang="en-US" sz="1400" b="0" i="0" u="none" strike="noStrike" cap="none" dirty="0">
              <a:solidFill>
                <a:schemeClr val="dk1"/>
              </a:solidFill>
              <a:effectLst/>
              <a:latin typeface="Calibri"/>
              <a:ea typeface="Calibri"/>
              <a:cs typeface="Calibri"/>
              <a:sym typeface="Calibri"/>
            </a:endParaRPr>
          </a:p>
          <a:p>
            <a:pPr rtl="0" fontAlgn="base">
              <a:buFont typeface="+mj-lt"/>
              <a:buAutoNum type="arabicPeriod"/>
            </a:pPr>
            <a:endParaRPr lang="en-US" sz="1200" b="1" i="0" u="none" strike="noStrike" cap="none" dirty="0">
              <a:solidFill>
                <a:schemeClr val="dk1"/>
              </a:solidFill>
              <a:effectLst/>
              <a:latin typeface="Calibri"/>
              <a:ea typeface="Calibri"/>
              <a:cs typeface="Calibri"/>
              <a:sym typeface="Calibri"/>
            </a:endParaRPr>
          </a:p>
        </p:txBody>
      </p:sp>
      <p:sp>
        <p:nvSpPr>
          <p:cNvPr id="217" name="Google Shape;217;p13: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Jost* Light" pitchFamily="2" charset="0"/>
                <a:ea typeface="Jost* Light" pitchFamily="2"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400" b="0" i="0" u="none" strike="noStrike" kern="0" cap="none" spc="0" normalizeH="0" baseline="0" noProof="0" dirty="0">
              <a:ln>
                <a:noFill/>
              </a:ln>
              <a:solidFill>
                <a:srgbClr val="000000"/>
              </a:solidFill>
              <a:effectLst/>
              <a:uLnTx/>
              <a:uFillTx/>
              <a:latin typeface="Jost* Light" pitchFamily="2" charset="0"/>
              <a:ea typeface="Jost* Light" pitchFamily="2" charset="0"/>
              <a:cs typeface="Arial"/>
              <a:sym typeface="Arial"/>
            </a:endParaRPr>
          </a:p>
        </p:txBody>
      </p:sp>
    </p:spTree>
    <p:extLst>
      <p:ext uri="{BB962C8B-B14F-4D97-AF65-F5344CB8AC3E}">
        <p14:creationId xmlns:p14="http://schemas.microsoft.com/office/powerpoint/2010/main" val="2077631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3: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13: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rtl="0" fontAlgn="base"/>
            <a:r>
              <a:rPr lang="en-US" sz="1200" b="0" i="0" u="none" strike="noStrike" cap="none" dirty="0">
                <a:solidFill>
                  <a:schemeClr val="dk1"/>
                </a:solidFill>
                <a:effectLst/>
                <a:latin typeface="Calibri"/>
                <a:ea typeface="Calibri"/>
                <a:cs typeface="Calibri"/>
                <a:sym typeface="Calibri"/>
              </a:rPr>
              <a:t>Concord Academy looked to local and state level programs and incentives to inform decision making for their carbon neutrality projects. </a:t>
            </a:r>
            <a:endParaRPr lang="en-US" sz="1400" b="0" i="0" u="none" strike="noStrike" cap="none" dirty="0">
              <a:solidFill>
                <a:schemeClr val="dk1"/>
              </a:solidFill>
              <a:effectLst/>
              <a:latin typeface="Calibri"/>
              <a:ea typeface="Calibri"/>
              <a:cs typeface="Calibri"/>
              <a:sym typeface="Calibri"/>
            </a:endParaRPr>
          </a:p>
          <a:p>
            <a:pPr lvl="1" rtl="0" fontAlgn="base"/>
            <a:r>
              <a:rPr lang="en-US" sz="1200" b="0" i="0" u="none" strike="noStrike" cap="none" dirty="0">
                <a:solidFill>
                  <a:schemeClr val="dk1"/>
                </a:solidFill>
                <a:effectLst/>
                <a:latin typeface="Calibri"/>
                <a:ea typeface="Calibri"/>
                <a:cs typeface="Calibri"/>
                <a:sym typeface="Calibri"/>
              </a:rPr>
              <a:t>CA’s long terms goals are framed in aligned with the 2008 Massachusetts Global Warming Solutions Act for an 80% reduction by 2050. </a:t>
            </a:r>
            <a:endParaRPr lang="en-US" sz="1400" b="0" i="0" u="none" strike="noStrike" cap="none" dirty="0">
              <a:solidFill>
                <a:schemeClr val="dk1"/>
              </a:solidFill>
              <a:effectLst/>
              <a:latin typeface="Calibri"/>
              <a:ea typeface="Calibri"/>
              <a:cs typeface="Calibri"/>
              <a:sym typeface="Calibri"/>
            </a:endParaRPr>
          </a:p>
          <a:p>
            <a:pPr rtl="0" fontAlgn="base"/>
            <a:r>
              <a:rPr lang="en-US" sz="1200" b="0" i="0" u="none" strike="noStrike" cap="none" dirty="0">
                <a:solidFill>
                  <a:schemeClr val="dk1"/>
                </a:solidFill>
                <a:effectLst/>
                <a:latin typeface="Calibri"/>
                <a:ea typeface="Calibri"/>
                <a:cs typeface="Calibri"/>
                <a:sym typeface="Calibri"/>
              </a:rPr>
              <a:t>Backing your strategies with established legislation can promote buy-in and encourage connectivity across efforts, </a:t>
            </a:r>
            <a:endParaRPr lang="en-US" sz="1400" b="0" i="0" u="none" strike="noStrike" cap="none" dirty="0">
              <a:solidFill>
                <a:schemeClr val="dk1"/>
              </a:solidFill>
              <a:effectLst/>
              <a:latin typeface="Calibri"/>
              <a:ea typeface="Calibri"/>
              <a:cs typeface="Calibri"/>
              <a:sym typeface="Calibri"/>
            </a:endParaRPr>
          </a:p>
        </p:txBody>
      </p:sp>
      <p:sp>
        <p:nvSpPr>
          <p:cNvPr id="217" name="Google Shape;217;p13: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Jost* Light" pitchFamily="2" charset="0"/>
                <a:ea typeface="Jost* Light" pitchFamily="2"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dirty="0">
              <a:ln>
                <a:noFill/>
              </a:ln>
              <a:solidFill>
                <a:srgbClr val="000000"/>
              </a:solidFill>
              <a:effectLst/>
              <a:uLnTx/>
              <a:uFillTx/>
              <a:latin typeface="Jost* Light" pitchFamily="2" charset="0"/>
              <a:ea typeface="Jost* Light" pitchFamily="2" charset="0"/>
              <a:cs typeface="Arial"/>
              <a:sym typeface="Arial"/>
            </a:endParaRPr>
          </a:p>
        </p:txBody>
      </p:sp>
    </p:spTree>
    <p:extLst>
      <p:ext uri="{BB962C8B-B14F-4D97-AF65-F5344CB8AC3E}">
        <p14:creationId xmlns:p14="http://schemas.microsoft.com/office/powerpoint/2010/main" val="19356005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3: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13: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457200" marR="0" lvl="0" indent="-228600" algn="l" defTabSz="914400" rtl="0" eaLnBrk="1" fontAlgn="base"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effectLst/>
                <a:latin typeface="Calibri"/>
                <a:ea typeface="Calibri"/>
                <a:cs typeface="Calibri"/>
                <a:sym typeface="Calibri"/>
              </a:rPr>
              <a:t>Portland Community College aligned their climate action plan with science-based targets, and they explicitly called out that addressing climate change in their operations is part of their charge as a community college - creating knowledge, jobs, and skills in the local economy, and that the enterprise business model for funding is dependent on them addressing the challenges of the future.</a:t>
            </a:r>
          </a:p>
        </p:txBody>
      </p:sp>
      <p:sp>
        <p:nvSpPr>
          <p:cNvPr id="217" name="Google Shape;217;p13: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Jost* Light" pitchFamily="2" charset="0"/>
                <a:ea typeface="Jost* Light" pitchFamily="2"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400" b="0" i="0" u="none" strike="noStrike" kern="0" cap="none" spc="0" normalizeH="0" baseline="0" noProof="0" dirty="0">
              <a:ln>
                <a:noFill/>
              </a:ln>
              <a:solidFill>
                <a:srgbClr val="000000"/>
              </a:solidFill>
              <a:effectLst/>
              <a:uLnTx/>
              <a:uFillTx/>
              <a:latin typeface="Jost* Light" pitchFamily="2" charset="0"/>
              <a:ea typeface="Jost* Light" pitchFamily="2" charset="0"/>
              <a:cs typeface="Arial"/>
              <a:sym typeface="Arial"/>
            </a:endParaRPr>
          </a:p>
        </p:txBody>
      </p:sp>
    </p:spTree>
    <p:extLst>
      <p:ext uri="{BB962C8B-B14F-4D97-AF65-F5344CB8AC3E}">
        <p14:creationId xmlns:p14="http://schemas.microsoft.com/office/powerpoint/2010/main" val="40167925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3: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13: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457200" marR="0" lvl="0" indent="-228600" algn="l" defTabSz="914400" rtl="0" eaLnBrk="1" fontAlgn="base"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effectLst/>
                <a:latin typeface="Calibri"/>
                <a:ea typeface="Calibri"/>
                <a:cs typeface="Calibri"/>
                <a:sym typeface="Calibri"/>
              </a:rPr>
              <a:t>Summary slide</a:t>
            </a:r>
          </a:p>
        </p:txBody>
      </p:sp>
      <p:sp>
        <p:nvSpPr>
          <p:cNvPr id="217" name="Google Shape;217;p13: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Jost* Light" pitchFamily="2" charset="0"/>
                <a:ea typeface="Jost* Light" pitchFamily="2"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sz="1400" b="0" i="0" u="none" strike="noStrike" kern="0" cap="none" spc="0" normalizeH="0" baseline="0" noProof="0" dirty="0">
              <a:ln>
                <a:noFill/>
              </a:ln>
              <a:solidFill>
                <a:srgbClr val="000000"/>
              </a:solidFill>
              <a:effectLst/>
              <a:uLnTx/>
              <a:uFillTx/>
              <a:latin typeface="Jost* Light" pitchFamily="2" charset="0"/>
              <a:ea typeface="Jost* Light" pitchFamily="2" charset="0"/>
              <a:cs typeface="Arial"/>
              <a:sym typeface="Arial"/>
            </a:endParaRPr>
          </a:p>
        </p:txBody>
      </p:sp>
    </p:spTree>
    <p:extLst>
      <p:ext uri="{BB962C8B-B14F-4D97-AF65-F5344CB8AC3E}">
        <p14:creationId xmlns:p14="http://schemas.microsoft.com/office/powerpoint/2010/main" val="36400603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3: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13: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228600" lvl="0" indent="-228600" algn="l" rtl="0">
              <a:spcBef>
                <a:spcPts val="0"/>
              </a:spcBef>
              <a:spcAft>
                <a:spcPts val="0"/>
              </a:spcAft>
              <a:buAutoNum type="arabicPeriod"/>
            </a:pPr>
            <a:r>
              <a:rPr lang="en-US" dirty="0">
                <a:latin typeface="Jost* Light" pitchFamily="2" charset="0"/>
                <a:ea typeface="Jost* Light" pitchFamily="2" charset="0"/>
              </a:rPr>
              <a:t>Key messages are ultra-distilled, carefully crafted statements that emphasize the points you want to get across. In crisis communications when dealing with the media, we use key messages to ensure that all questions asked end up back to one or more of the key messages we’ve already developed. This helps us stay focused.</a:t>
            </a:r>
          </a:p>
          <a:p>
            <a:pPr marL="228600" lvl="0" indent="-228600" algn="l" rtl="0">
              <a:spcBef>
                <a:spcPts val="0"/>
              </a:spcBef>
              <a:spcAft>
                <a:spcPts val="0"/>
              </a:spcAft>
              <a:buAutoNum type="arabicPeriod"/>
            </a:pPr>
            <a:endParaRPr lang="en-US" dirty="0">
              <a:latin typeface="Jost* Light" pitchFamily="2" charset="0"/>
              <a:ea typeface="Jost* Light" pitchFamily="2" charset="0"/>
            </a:endParaRPr>
          </a:p>
          <a:p>
            <a:pPr marL="228600" lvl="0" indent="-228600" algn="l" rtl="0">
              <a:spcBef>
                <a:spcPts val="0"/>
              </a:spcBef>
              <a:spcAft>
                <a:spcPts val="0"/>
              </a:spcAft>
              <a:buAutoNum type="arabicPeriod"/>
            </a:pPr>
            <a:r>
              <a:rPr lang="en-US" dirty="0">
                <a:latin typeface="Jost* Light" pitchFamily="2" charset="0"/>
                <a:ea typeface="Jost* Light" pitchFamily="2" charset="0"/>
              </a:rPr>
              <a:t>In communications, I think of connecting the dots as starting from a common place and very intentionally walking your audience to where you want to take them. This is important in storytelling: if you come out of left field, you’ll lose people. You really have to think about who you’re talking to and where they’re coming from. And because in this and many cases, your audience has multiple other priorities, you again want to be sure that you are addressing their concerns along with voicing yours.</a:t>
            </a:r>
            <a:br>
              <a:rPr lang="en-US" dirty="0">
                <a:latin typeface="Jost* Light" pitchFamily="2" charset="0"/>
                <a:ea typeface="Jost* Light" pitchFamily="2" charset="0"/>
              </a:rPr>
            </a:br>
            <a:endParaRPr lang="en-US" dirty="0">
              <a:latin typeface="Jost* Light" pitchFamily="2" charset="0"/>
              <a:ea typeface="Jost* Light" pitchFamily="2" charset="0"/>
            </a:endParaRPr>
          </a:p>
          <a:p>
            <a:pPr marL="228600" lvl="0" indent="-228600" algn="l" rtl="0">
              <a:spcBef>
                <a:spcPts val="0"/>
              </a:spcBef>
              <a:spcAft>
                <a:spcPts val="0"/>
              </a:spcAft>
              <a:buAutoNum type="arabicPeriod"/>
            </a:pPr>
            <a:r>
              <a:rPr lang="en-US" dirty="0">
                <a:latin typeface="Jost* Light" pitchFamily="2" charset="0"/>
                <a:ea typeface="Jost* Light" pitchFamily="2" charset="0"/>
              </a:rPr>
              <a:t>The rule of three! Use Sesame Street example: “a loaf of bread, a container of milk, and a stick of butter.”</a:t>
            </a:r>
          </a:p>
          <a:p>
            <a:pPr marL="228600" lvl="0" indent="-228600" algn="l" rtl="0">
              <a:spcBef>
                <a:spcPts val="0"/>
              </a:spcBef>
              <a:spcAft>
                <a:spcPts val="0"/>
              </a:spcAft>
              <a:buAutoNum type="arabicPeriod"/>
            </a:pPr>
            <a:endParaRPr dirty="0">
              <a:latin typeface="Jost* Light" pitchFamily="2" charset="0"/>
              <a:ea typeface="Jost* Light" pitchFamily="2" charset="0"/>
            </a:endParaRPr>
          </a:p>
        </p:txBody>
      </p:sp>
      <p:sp>
        <p:nvSpPr>
          <p:cNvPr id="217" name="Google Shape;217;p13: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Jost* Light" pitchFamily="2" charset="0"/>
                <a:ea typeface="Jost* Light" pitchFamily="2"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sz="1400" b="0" i="0" u="none" strike="noStrike" kern="0" cap="none" spc="0" normalizeH="0" baseline="0" noProof="0" dirty="0">
              <a:ln>
                <a:noFill/>
              </a:ln>
              <a:solidFill>
                <a:srgbClr val="000000"/>
              </a:solidFill>
              <a:effectLst/>
              <a:uLnTx/>
              <a:uFillTx/>
              <a:latin typeface="Jost* Light" pitchFamily="2" charset="0"/>
              <a:ea typeface="Jost* Light" pitchFamily="2" charset="0"/>
              <a:cs typeface="Arial"/>
              <a:sym typeface="Arial"/>
            </a:endParaRPr>
          </a:p>
        </p:txBody>
      </p:sp>
    </p:spTree>
    <p:extLst>
      <p:ext uri="{BB962C8B-B14F-4D97-AF65-F5344CB8AC3E}">
        <p14:creationId xmlns:p14="http://schemas.microsoft.com/office/powerpoint/2010/main" val="241869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24: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8" name="Google Shape;408;p24: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endParaRPr dirty="0">
              <a:latin typeface="Jost* Light" pitchFamily="2" charset="0"/>
              <a:ea typeface="Jost* Light" pitchFamily="2" charset="0"/>
            </a:endParaRPr>
          </a:p>
        </p:txBody>
      </p:sp>
      <p:sp>
        <p:nvSpPr>
          <p:cNvPr id="409" name="Google Shape;409;p24: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Jost* Light" pitchFamily="2" charset="0"/>
                <a:ea typeface="Jost* Light" pitchFamily="2"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dirty="0">
              <a:ln>
                <a:noFill/>
              </a:ln>
              <a:solidFill>
                <a:srgbClr val="000000"/>
              </a:solidFill>
              <a:effectLst/>
              <a:uLnTx/>
              <a:uFillTx/>
              <a:latin typeface="Jost* Light" pitchFamily="2" charset="0"/>
              <a:ea typeface="Jost* Light" pitchFamily="2" charset="0"/>
              <a:cs typeface="Arial"/>
              <a:sym typeface="Arial"/>
            </a:endParaRPr>
          </a:p>
        </p:txBody>
      </p:sp>
    </p:spTree>
    <p:extLst>
      <p:ext uri="{BB962C8B-B14F-4D97-AF65-F5344CB8AC3E}">
        <p14:creationId xmlns:p14="http://schemas.microsoft.com/office/powerpoint/2010/main" val="3440732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5: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5: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Clr>
                <a:schemeClr val="dk1"/>
              </a:buClr>
              <a:buSzPts val="1200"/>
              <a:buFont typeface="Calibri"/>
              <a:buNone/>
            </a:pPr>
            <a:endParaRPr>
              <a:latin typeface="Jost Regular"/>
              <a:ea typeface="Jost Regular"/>
              <a:cs typeface="Jost Regular"/>
              <a:sym typeface="Jost Regular"/>
            </a:endParaRPr>
          </a:p>
        </p:txBody>
      </p:sp>
      <p:sp>
        <p:nvSpPr>
          <p:cNvPr id="140" name="Google Shape;140;p5: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Jost Regular"/>
                <a:ea typeface="Jost Regular"/>
                <a:cs typeface="Jost Regular"/>
                <a:sym typeface="Jost Regular"/>
              </a:rPr>
              <a:t>3</a:t>
            </a:fld>
            <a:endParaRPr sz="1400" b="0" i="0" u="none" strike="noStrike" cap="none">
              <a:solidFill>
                <a:srgbClr val="000000"/>
              </a:solidFill>
              <a:latin typeface="Jost Regular"/>
              <a:ea typeface="Jost Regular"/>
              <a:cs typeface="Jost Regular"/>
              <a:sym typeface="Jost Regul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6: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6: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Clr>
                <a:schemeClr val="dk1"/>
              </a:buClr>
              <a:buSzPts val="1200"/>
              <a:buFont typeface="Calibri"/>
              <a:buNone/>
            </a:pPr>
            <a:endParaRPr>
              <a:latin typeface="Jost Regular"/>
              <a:ea typeface="Jost Regular"/>
              <a:cs typeface="Jost Regular"/>
              <a:sym typeface="Jost Regular"/>
            </a:endParaRPr>
          </a:p>
        </p:txBody>
      </p:sp>
      <p:sp>
        <p:nvSpPr>
          <p:cNvPr id="148" name="Google Shape;148;p6: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Jost Regular"/>
                <a:ea typeface="Jost Regular"/>
                <a:cs typeface="Jost Regular"/>
                <a:sym typeface="Jost Regular"/>
              </a:rPr>
              <a:t>4</a:t>
            </a:fld>
            <a:endParaRPr sz="1400" b="0" i="0" u="none" strike="noStrike" cap="none">
              <a:solidFill>
                <a:srgbClr val="000000"/>
              </a:solidFill>
              <a:latin typeface="Jost Regular"/>
              <a:ea typeface="Jost Regular"/>
              <a:cs typeface="Jost Regular"/>
              <a:sym typeface="Jost Regul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7: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p7: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Clr>
                <a:schemeClr val="dk1"/>
              </a:buClr>
              <a:buSzPts val="1200"/>
              <a:buFont typeface="Calibri"/>
              <a:buNone/>
            </a:pPr>
            <a:endParaRPr>
              <a:latin typeface="Jost Regular"/>
              <a:ea typeface="Jost Regular"/>
              <a:cs typeface="Jost Regular"/>
              <a:sym typeface="Jost Regular"/>
            </a:endParaRPr>
          </a:p>
        </p:txBody>
      </p:sp>
      <p:sp>
        <p:nvSpPr>
          <p:cNvPr id="248" name="Google Shape;248;p7: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Jost Regular"/>
                <a:ea typeface="Jost Regular"/>
                <a:cs typeface="Jost Regular"/>
                <a:sym typeface="Jost Regular"/>
              </a:rPr>
              <a:t>5</a:t>
            </a:fld>
            <a:endParaRPr sz="1400" b="0" i="0" u="none" strike="noStrike" cap="none">
              <a:solidFill>
                <a:srgbClr val="000000"/>
              </a:solidFill>
              <a:latin typeface="Jost Regular"/>
              <a:ea typeface="Jost Regular"/>
              <a:cs typeface="Jost Regular"/>
              <a:sym typeface="Jost Regul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4: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 name="Google Shape;241;p14: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r>
              <a:rPr lang="en-US" dirty="0">
                <a:latin typeface="Jost* Light" pitchFamily="2" charset="0"/>
                <a:ea typeface="Jost* Light" pitchFamily="2" charset="0"/>
              </a:rPr>
              <a:t>LISA (JEN)</a:t>
            </a:r>
            <a:endParaRPr dirty="0">
              <a:latin typeface="Jost* Light" pitchFamily="2" charset="0"/>
              <a:ea typeface="Jost* Light" pitchFamily="2" charset="0"/>
            </a:endParaRPr>
          </a:p>
          <a:p>
            <a:pPr marL="0" lvl="0" indent="0" algn="l" rtl="0">
              <a:spcBef>
                <a:spcPts val="0"/>
              </a:spcBef>
              <a:spcAft>
                <a:spcPts val="0"/>
              </a:spcAft>
              <a:buNone/>
            </a:pPr>
            <a:endParaRPr dirty="0">
              <a:latin typeface="Jost* Light" pitchFamily="2" charset="0"/>
              <a:ea typeface="Jost* Light" pitchFamily="2" charset="0"/>
            </a:endParaRPr>
          </a:p>
          <a:p>
            <a:pPr marL="0" lvl="0" indent="0" algn="l" rtl="0">
              <a:spcBef>
                <a:spcPts val="0"/>
              </a:spcBef>
              <a:spcAft>
                <a:spcPts val="0"/>
              </a:spcAft>
              <a:buNone/>
            </a:pPr>
            <a:r>
              <a:rPr lang="en-US" dirty="0">
                <a:latin typeface="Jost* Light" pitchFamily="2" charset="0"/>
                <a:ea typeface="Jost* Light" pitchFamily="2" charset="0"/>
              </a:rPr>
              <a:t>GreenerU’s change management team has been seeing (and winning) more requests for climate action planning within the last two years. CAPs typically include carbon or climate neutrality targets and varying levels of detailed plans and benchmarks to get there. </a:t>
            </a:r>
            <a:endParaRPr dirty="0">
              <a:latin typeface="Jost* Light" pitchFamily="2" charset="0"/>
              <a:ea typeface="Jost* Light" pitchFamily="2" charset="0"/>
            </a:endParaRPr>
          </a:p>
          <a:p>
            <a:pPr marL="0" lvl="0" indent="0" algn="l" rtl="0">
              <a:spcBef>
                <a:spcPts val="0"/>
              </a:spcBef>
              <a:spcAft>
                <a:spcPts val="0"/>
              </a:spcAft>
              <a:buNone/>
            </a:pPr>
            <a:endParaRPr dirty="0">
              <a:latin typeface="Jost* Light" pitchFamily="2" charset="0"/>
              <a:ea typeface="Jost* Light" pitchFamily="2" charset="0"/>
            </a:endParaRPr>
          </a:p>
          <a:p>
            <a:pPr marL="0" lvl="0" indent="0" algn="l" rtl="0">
              <a:spcBef>
                <a:spcPts val="0"/>
              </a:spcBef>
              <a:spcAft>
                <a:spcPts val="0"/>
              </a:spcAft>
              <a:buNone/>
            </a:pPr>
            <a:r>
              <a:rPr lang="en-US" dirty="0">
                <a:latin typeface="Jost* Light" pitchFamily="2" charset="0"/>
                <a:ea typeface="Jost* Light" pitchFamily="2" charset="0"/>
              </a:rPr>
              <a:t>We’ve been working with several clients on either initial or renewed climate action planning efforts—</a:t>
            </a:r>
            <a:r>
              <a:rPr lang="en-US" dirty="0" err="1">
                <a:latin typeface="Jost* Light" pitchFamily="2" charset="0"/>
                <a:ea typeface="Jost* Light" pitchFamily="2" charset="0"/>
              </a:rPr>
              <a:t>Umass</a:t>
            </a:r>
            <a:r>
              <a:rPr lang="en-US" dirty="0">
                <a:latin typeface="Jost* Light" pitchFamily="2" charset="0"/>
                <a:ea typeface="Jost* Light" pitchFamily="2" charset="0"/>
              </a:rPr>
              <a:t> Amherst, </a:t>
            </a:r>
            <a:r>
              <a:rPr lang="en-US" dirty="0" err="1">
                <a:latin typeface="Jost* Light" pitchFamily="2" charset="0"/>
                <a:ea typeface="Jost* Light" pitchFamily="2" charset="0"/>
              </a:rPr>
              <a:t>Umass</a:t>
            </a:r>
            <a:r>
              <a:rPr lang="en-US" dirty="0">
                <a:latin typeface="Jost* Light" pitchFamily="2" charset="0"/>
                <a:ea typeface="Jost* Light" pitchFamily="2" charset="0"/>
              </a:rPr>
              <a:t> Medical School, Portland Community College, Concord Free Public Library, and more. (Swarthmore?)</a:t>
            </a:r>
            <a:endParaRPr dirty="0">
              <a:latin typeface="Jost* Light" pitchFamily="2" charset="0"/>
              <a:ea typeface="Jost* Light" pitchFamily="2" charset="0"/>
            </a:endParaRPr>
          </a:p>
          <a:p>
            <a:pPr marL="0" lvl="0" indent="0" algn="l" rtl="0">
              <a:spcBef>
                <a:spcPts val="0"/>
              </a:spcBef>
              <a:spcAft>
                <a:spcPts val="0"/>
              </a:spcAft>
              <a:buNone/>
            </a:pPr>
            <a:endParaRPr dirty="0">
              <a:latin typeface="Jost* Light" pitchFamily="2" charset="0"/>
              <a:ea typeface="Jost* Light" pitchFamily="2" charset="0"/>
            </a:endParaRPr>
          </a:p>
          <a:p>
            <a:pPr marL="0" lvl="0" indent="0" algn="l" rtl="0">
              <a:spcBef>
                <a:spcPts val="0"/>
              </a:spcBef>
              <a:spcAft>
                <a:spcPts val="0"/>
              </a:spcAft>
              <a:buNone/>
            </a:pPr>
            <a:r>
              <a:rPr lang="en-US" dirty="0">
                <a:latin typeface="Jost* Light" pitchFamily="2" charset="0"/>
                <a:ea typeface="Jost* Light" pitchFamily="2" charset="0"/>
              </a:rPr>
              <a:t>These planning efforts have some of the same basic elements to them:</a:t>
            </a:r>
            <a:endParaRPr dirty="0">
              <a:latin typeface="Jost* Light" pitchFamily="2" charset="0"/>
              <a:ea typeface="Jost* Light" pitchFamily="2" charset="0"/>
            </a:endParaRPr>
          </a:p>
          <a:p>
            <a:pPr marL="0" lvl="0" indent="0" algn="l" rtl="0">
              <a:spcBef>
                <a:spcPts val="0"/>
              </a:spcBef>
              <a:spcAft>
                <a:spcPts val="0"/>
              </a:spcAft>
              <a:buNone/>
            </a:pPr>
            <a:endParaRPr dirty="0">
              <a:latin typeface="Jost* Light" pitchFamily="2" charset="0"/>
              <a:ea typeface="Jost* Light" pitchFamily="2" charset="0"/>
            </a:endParaRPr>
          </a:p>
          <a:p>
            <a:pPr marL="228600" lvl="0" indent="-228600" algn="l" rtl="0">
              <a:spcBef>
                <a:spcPts val="0"/>
              </a:spcBef>
              <a:spcAft>
                <a:spcPts val="0"/>
              </a:spcAft>
              <a:buClr>
                <a:schemeClr val="dk1"/>
              </a:buClr>
              <a:buSzPts val="1200"/>
              <a:buFont typeface="Calibri"/>
              <a:buAutoNum type="arabicPeriod"/>
            </a:pPr>
            <a:r>
              <a:rPr lang="en-US" dirty="0">
                <a:latin typeface="Jost* Light" pitchFamily="2" charset="0"/>
                <a:ea typeface="Jost* Light" pitchFamily="2" charset="0"/>
              </a:rPr>
              <a:t>Gathering baseline data through STARS and measuring Scopes 1, 2, and 3 emissions</a:t>
            </a:r>
            <a:endParaRPr dirty="0">
              <a:latin typeface="Jost* Light" pitchFamily="2" charset="0"/>
              <a:ea typeface="Jost* Light" pitchFamily="2" charset="0"/>
            </a:endParaRPr>
          </a:p>
          <a:p>
            <a:pPr marL="228600" lvl="0" indent="-228600" algn="l" rtl="0">
              <a:spcBef>
                <a:spcPts val="0"/>
              </a:spcBef>
              <a:spcAft>
                <a:spcPts val="0"/>
              </a:spcAft>
              <a:buClr>
                <a:schemeClr val="dk1"/>
              </a:buClr>
              <a:buSzPts val="1200"/>
              <a:buFont typeface="Calibri"/>
              <a:buAutoNum type="arabicPeriod"/>
            </a:pPr>
            <a:r>
              <a:rPr lang="en-US" dirty="0">
                <a:latin typeface="Jost* Light" pitchFamily="2" charset="0"/>
                <a:ea typeface="Jost* Light" pitchFamily="2" charset="0"/>
              </a:rPr>
              <a:t>Developing institution-wide support through stakeholder engagement</a:t>
            </a:r>
            <a:endParaRPr dirty="0">
              <a:latin typeface="Jost* Light" pitchFamily="2" charset="0"/>
              <a:ea typeface="Jost* Light" pitchFamily="2" charset="0"/>
            </a:endParaRPr>
          </a:p>
          <a:p>
            <a:pPr marL="228600" lvl="0" indent="-228600" algn="l" rtl="0">
              <a:spcBef>
                <a:spcPts val="0"/>
              </a:spcBef>
              <a:spcAft>
                <a:spcPts val="0"/>
              </a:spcAft>
              <a:buClr>
                <a:schemeClr val="dk1"/>
              </a:buClr>
              <a:buSzPts val="1200"/>
              <a:buFont typeface="Calibri"/>
              <a:buAutoNum type="arabicPeriod"/>
            </a:pPr>
            <a:r>
              <a:rPr lang="en-US" dirty="0">
                <a:latin typeface="Jost* Light" pitchFamily="2" charset="0"/>
                <a:ea typeface="Jost* Light" pitchFamily="2" charset="0"/>
              </a:rPr>
              <a:t>Addressing policy gaps and internal capacity issues</a:t>
            </a:r>
            <a:endParaRPr dirty="0">
              <a:latin typeface="Jost* Light" pitchFamily="2" charset="0"/>
              <a:ea typeface="Jost* Light" pitchFamily="2" charset="0"/>
            </a:endParaRPr>
          </a:p>
          <a:p>
            <a:pPr marL="228600" lvl="0" indent="-228600" algn="l" rtl="0">
              <a:spcBef>
                <a:spcPts val="0"/>
              </a:spcBef>
              <a:spcAft>
                <a:spcPts val="0"/>
              </a:spcAft>
              <a:buClr>
                <a:schemeClr val="dk1"/>
              </a:buClr>
              <a:buSzPts val="1200"/>
              <a:buFont typeface="Calibri"/>
              <a:buAutoNum type="arabicPeriod"/>
            </a:pPr>
            <a:r>
              <a:rPr lang="en-US" dirty="0">
                <a:latin typeface="Jost* Light" pitchFamily="2" charset="0"/>
                <a:ea typeface="Jost* Light" pitchFamily="2" charset="0"/>
              </a:rPr>
              <a:t>Aligning climate neutrality planning with other institutional plans</a:t>
            </a:r>
            <a:endParaRPr dirty="0">
              <a:latin typeface="Jost* Light" pitchFamily="2" charset="0"/>
              <a:ea typeface="Jost* Light" pitchFamily="2" charset="0"/>
            </a:endParaRPr>
          </a:p>
          <a:p>
            <a:pPr marL="228600" lvl="0" indent="-228600" algn="l" rtl="0">
              <a:spcBef>
                <a:spcPts val="0"/>
              </a:spcBef>
              <a:spcAft>
                <a:spcPts val="0"/>
              </a:spcAft>
              <a:buClr>
                <a:schemeClr val="dk1"/>
              </a:buClr>
              <a:buSzPts val="1200"/>
              <a:buFont typeface="Calibri"/>
              <a:buAutoNum type="arabicPeriod"/>
            </a:pPr>
            <a:r>
              <a:rPr lang="en-US" dirty="0">
                <a:latin typeface="Jost* Light" pitchFamily="2" charset="0"/>
                <a:ea typeface="Jost* Light" pitchFamily="2" charset="0"/>
              </a:rPr>
              <a:t>Finally, coming up with an implementable plan</a:t>
            </a:r>
            <a:endParaRPr dirty="0">
              <a:latin typeface="Jost* Light" pitchFamily="2" charset="0"/>
              <a:ea typeface="Jost* Light" pitchFamily="2" charset="0"/>
            </a:endParaRPr>
          </a:p>
          <a:p>
            <a:pPr marL="228600" lvl="0" indent="-152400" algn="l" rtl="0">
              <a:spcBef>
                <a:spcPts val="0"/>
              </a:spcBef>
              <a:spcAft>
                <a:spcPts val="0"/>
              </a:spcAft>
              <a:buClr>
                <a:schemeClr val="dk1"/>
              </a:buClr>
              <a:buSzPts val="1200"/>
              <a:buFont typeface="Calibri"/>
              <a:buNone/>
            </a:pPr>
            <a:endParaRPr dirty="0">
              <a:latin typeface="Jost* Light" pitchFamily="2" charset="0"/>
              <a:ea typeface="Jost* Light" pitchFamily="2" charset="0"/>
            </a:endParaRPr>
          </a:p>
          <a:p>
            <a:pPr marL="0" lvl="0" indent="0" algn="l" rtl="0">
              <a:spcBef>
                <a:spcPts val="0"/>
              </a:spcBef>
              <a:spcAft>
                <a:spcPts val="0"/>
              </a:spcAft>
              <a:buClr>
                <a:schemeClr val="dk1"/>
              </a:buClr>
              <a:buSzPts val="1200"/>
              <a:buFont typeface="Calibri"/>
              <a:buNone/>
            </a:pPr>
            <a:r>
              <a:rPr lang="en-US" dirty="0">
                <a:latin typeface="Jost* Light" pitchFamily="2" charset="0"/>
                <a:ea typeface="Jost* Light" pitchFamily="2" charset="0"/>
              </a:rPr>
              <a:t>But there are many elements behind the scenes that are not at all straightforward. It’s important to remember that our clients are also mission-driven, and that their educational mission and additional values (justice, equity, diversity, serving low-income communities, and so on) must be integrated into this process, or else these efforts won’t ultimately lead to sustainable operations.</a:t>
            </a:r>
            <a:endParaRPr dirty="0">
              <a:latin typeface="Jost* Light" pitchFamily="2" charset="0"/>
              <a:ea typeface="Jost* Light" pitchFamily="2" charset="0"/>
            </a:endParaRPr>
          </a:p>
          <a:p>
            <a:pPr marL="0" lvl="0" indent="0" algn="l" rtl="0">
              <a:spcBef>
                <a:spcPts val="0"/>
              </a:spcBef>
              <a:spcAft>
                <a:spcPts val="0"/>
              </a:spcAft>
              <a:buClr>
                <a:schemeClr val="dk1"/>
              </a:buClr>
              <a:buSzPts val="1200"/>
              <a:buFont typeface="Calibri"/>
              <a:buNone/>
            </a:pPr>
            <a:endParaRPr dirty="0">
              <a:latin typeface="Jost* Light" pitchFamily="2" charset="0"/>
              <a:ea typeface="Jost* Light" pitchFamily="2" charset="0"/>
            </a:endParaRPr>
          </a:p>
          <a:p>
            <a:pPr marL="0" lvl="0" indent="0" algn="l" rtl="0">
              <a:spcBef>
                <a:spcPts val="0"/>
              </a:spcBef>
              <a:spcAft>
                <a:spcPts val="0"/>
              </a:spcAft>
              <a:buClr>
                <a:schemeClr val="dk1"/>
              </a:buClr>
              <a:buSzPts val="1200"/>
              <a:buFont typeface="Calibri"/>
              <a:buNone/>
            </a:pPr>
            <a:r>
              <a:rPr lang="en-US" dirty="0">
                <a:latin typeface="Jost* Light" pitchFamily="2" charset="0"/>
                <a:ea typeface="Jost* Light" pitchFamily="2" charset="0"/>
              </a:rPr>
              <a:t>Our goal for the planning phase is to help institutions feel empowered and informed so that they can embark on the next phase: engineering.</a:t>
            </a:r>
            <a:endParaRPr dirty="0">
              <a:latin typeface="Jost* Light" pitchFamily="2" charset="0"/>
              <a:ea typeface="Jost* Light" pitchFamily="2" charset="0"/>
            </a:endParaRPr>
          </a:p>
        </p:txBody>
      </p:sp>
      <p:sp>
        <p:nvSpPr>
          <p:cNvPr id="242" name="Google Shape;242;p14: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Jost* Light" pitchFamily="2" charset="0"/>
                <a:ea typeface="Jost* Light" pitchFamily="2"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dirty="0">
              <a:ln>
                <a:noFill/>
              </a:ln>
              <a:solidFill>
                <a:srgbClr val="000000"/>
              </a:solidFill>
              <a:effectLst/>
              <a:uLnTx/>
              <a:uFillTx/>
              <a:latin typeface="Jost* Light" pitchFamily="2" charset="0"/>
              <a:ea typeface="Jost* Light" pitchFamily="2" charset="0"/>
              <a:cs typeface="Arial"/>
              <a:sym typeface="Arial"/>
            </a:endParaRPr>
          </a:p>
        </p:txBody>
      </p:sp>
    </p:spTree>
    <p:extLst>
      <p:ext uri="{BB962C8B-B14F-4D97-AF65-F5344CB8AC3E}">
        <p14:creationId xmlns:p14="http://schemas.microsoft.com/office/powerpoint/2010/main" val="3065512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1: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11: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r>
              <a:rPr lang="en-US" dirty="0">
                <a:latin typeface="Jost* Light" pitchFamily="2" charset="0"/>
                <a:ea typeface="Jost* Light" pitchFamily="2" charset="0"/>
              </a:rPr>
              <a:t>There are all kinds of road blocks to achieving climate neutrality that don’t have simple or technical solutions.</a:t>
            </a:r>
            <a:endParaRPr dirty="0">
              <a:latin typeface="Jost* Light" pitchFamily="2" charset="0"/>
              <a:ea typeface="Jost* Light" pitchFamily="2" charset="0"/>
            </a:endParaRPr>
          </a:p>
          <a:p>
            <a:pPr marL="0" lvl="0" indent="0" algn="l" rtl="0">
              <a:spcBef>
                <a:spcPts val="0"/>
              </a:spcBef>
              <a:spcAft>
                <a:spcPts val="0"/>
              </a:spcAft>
              <a:buNone/>
            </a:pPr>
            <a:r>
              <a:rPr lang="en-US" dirty="0">
                <a:latin typeface="Jost* Light" pitchFamily="2" charset="0"/>
                <a:ea typeface="Jost* Light" pitchFamily="2" charset="0"/>
              </a:rPr>
              <a:t>These are just a few themes we hear from our clients. </a:t>
            </a:r>
            <a:endParaRPr dirty="0">
              <a:latin typeface="Jost* Light" pitchFamily="2" charset="0"/>
              <a:ea typeface="Jost* Light" pitchFamily="2" charset="0"/>
            </a:endParaRPr>
          </a:p>
          <a:p>
            <a:pPr marL="0" lvl="0" indent="0" algn="l" rtl="0">
              <a:spcBef>
                <a:spcPts val="0"/>
              </a:spcBef>
              <a:spcAft>
                <a:spcPts val="0"/>
              </a:spcAft>
              <a:buNone/>
            </a:pPr>
            <a:r>
              <a:rPr lang="en-US" dirty="0">
                <a:latin typeface="Jost* Light" pitchFamily="2" charset="0"/>
                <a:ea typeface="Jost* Light" pitchFamily="2" charset="0"/>
              </a:rPr>
              <a:t>Thus, there is an important role for GreenerU to play here—that of helping our clients navigate all sorts of challenging territory, from politics to policies to finding funding.</a:t>
            </a:r>
            <a:endParaRPr dirty="0">
              <a:latin typeface="Jost* Light" pitchFamily="2" charset="0"/>
              <a:ea typeface="Jost* Light" pitchFamily="2" charset="0"/>
            </a:endParaRPr>
          </a:p>
        </p:txBody>
      </p:sp>
      <p:sp>
        <p:nvSpPr>
          <p:cNvPr id="204" name="Google Shape;204;p11: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Jost* Light" pitchFamily="2" charset="0"/>
                <a:ea typeface="Jost* Light" pitchFamily="2"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dirty="0">
              <a:ln>
                <a:noFill/>
              </a:ln>
              <a:solidFill>
                <a:srgbClr val="000000"/>
              </a:solidFill>
              <a:effectLst/>
              <a:uLnTx/>
              <a:uFillTx/>
              <a:latin typeface="Jost* Light" pitchFamily="2" charset="0"/>
              <a:ea typeface="Jost* Light" pitchFamily="2" charset="0"/>
              <a:cs typeface="Arial"/>
              <a:sym typeface="Arial"/>
            </a:endParaRPr>
          </a:p>
        </p:txBody>
      </p:sp>
    </p:spTree>
    <p:extLst>
      <p:ext uri="{BB962C8B-B14F-4D97-AF65-F5344CB8AC3E}">
        <p14:creationId xmlns:p14="http://schemas.microsoft.com/office/powerpoint/2010/main" val="1468820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1: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11: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endParaRPr dirty="0">
              <a:latin typeface="Jost* Light" pitchFamily="2" charset="0"/>
              <a:ea typeface="Jost* Light" pitchFamily="2" charset="0"/>
            </a:endParaRPr>
          </a:p>
        </p:txBody>
      </p:sp>
      <p:sp>
        <p:nvSpPr>
          <p:cNvPr id="204" name="Google Shape;204;p11: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Jost* Light" pitchFamily="2" charset="0"/>
                <a:ea typeface="Jost* Light" pitchFamily="2"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dirty="0">
              <a:ln>
                <a:noFill/>
              </a:ln>
              <a:solidFill>
                <a:srgbClr val="000000"/>
              </a:solidFill>
              <a:effectLst/>
              <a:uLnTx/>
              <a:uFillTx/>
              <a:latin typeface="Jost* Light" pitchFamily="2" charset="0"/>
              <a:ea typeface="Jost* Light" pitchFamily="2" charset="0"/>
              <a:cs typeface="Arial"/>
              <a:sym typeface="Arial"/>
            </a:endParaRPr>
          </a:p>
        </p:txBody>
      </p:sp>
    </p:spTree>
    <p:extLst>
      <p:ext uri="{BB962C8B-B14F-4D97-AF65-F5344CB8AC3E}">
        <p14:creationId xmlns:p14="http://schemas.microsoft.com/office/powerpoint/2010/main" val="9212074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1: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11: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rtl="0" fontAlgn="base">
              <a:buFont typeface="+mj-lt"/>
              <a:buAutoNum type="arabicPeriod"/>
            </a:pPr>
            <a:r>
              <a:rPr lang="en-US" sz="1200" b="0" i="0" u="none" strike="noStrike" cap="none" dirty="0">
                <a:solidFill>
                  <a:schemeClr val="dk1"/>
                </a:solidFill>
                <a:effectLst/>
                <a:latin typeface="Calibri"/>
                <a:ea typeface="Calibri"/>
                <a:cs typeface="Calibri"/>
                <a:sym typeface="Calibri"/>
              </a:rPr>
              <a:t>The first strategy had its own webinar on June 4</a:t>
            </a:r>
            <a:r>
              <a:rPr lang="en-US" sz="1200" b="0" i="0" u="none" strike="noStrike" cap="none" baseline="30000" dirty="0">
                <a:solidFill>
                  <a:schemeClr val="dk1"/>
                </a:solidFill>
                <a:effectLst/>
                <a:latin typeface="Calibri"/>
                <a:ea typeface="Calibri"/>
                <a:cs typeface="Calibri"/>
                <a:sym typeface="Calibri"/>
              </a:rPr>
              <a:t>th</a:t>
            </a:r>
            <a:r>
              <a:rPr lang="en-US" sz="1200" b="0" i="0" u="none" strike="noStrike" cap="none" dirty="0">
                <a:solidFill>
                  <a:schemeClr val="dk1"/>
                </a:solidFill>
                <a:effectLst/>
                <a:latin typeface="Calibri"/>
                <a:ea typeface="Calibri"/>
                <a:cs typeface="Calibri"/>
                <a:sym typeface="Calibri"/>
              </a:rPr>
              <a:t>. The main outcomes were (1) leadership is beyond president, (2) have a diverse advocacy with a simple message, and 3) celebrate and keep the message simple.</a:t>
            </a:r>
          </a:p>
          <a:p>
            <a:pPr rtl="0" fontAlgn="base">
              <a:buFont typeface="+mj-lt"/>
              <a:buAutoNum type="arabicPeriod"/>
            </a:pPr>
            <a:r>
              <a:rPr lang="en-US" sz="1200" b="0" i="0" u="none" strike="noStrike" cap="none" dirty="0">
                <a:solidFill>
                  <a:schemeClr val="dk1"/>
                </a:solidFill>
                <a:effectLst/>
                <a:latin typeface="Calibri"/>
                <a:ea typeface="Calibri"/>
                <a:cs typeface="Calibri"/>
                <a:sym typeface="Calibri"/>
              </a:rPr>
              <a:t>The other two topics we will dive into today. I will give a short overview with examples and we will then talk about our methods and learned lessons in the break out rooms. </a:t>
            </a:r>
          </a:p>
          <a:p>
            <a:pPr rtl="0" fontAlgn="base">
              <a:buFont typeface="+mj-lt"/>
              <a:buAutoNum type="arabicPeriod"/>
            </a:pPr>
            <a:r>
              <a:rPr lang="en-US" sz="1200" b="0" i="0" u="none" strike="noStrike" cap="none" dirty="0">
                <a:solidFill>
                  <a:schemeClr val="dk1"/>
                </a:solidFill>
                <a:effectLst/>
                <a:latin typeface="Calibri"/>
                <a:ea typeface="Calibri"/>
                <a:cs typeface="Calibri"/>
                <a:sym typeface="Calibri"/>
              </a:rPr>
              <a:t>Climate neutrality needs to support the overall mission, understand how change happens, and create link to infrastructure change on campus.</a:t>
            </a:r>
          </a:p>
          <a:p>
            <a:pPr rtl="0" fontAlgn="base">
              <a:buFont typeface="+mj-lt"/>
              <a:buAutoNum type="arabicPeriod"/>
            </a:pPr>
            <a:r>
              <a:rPr lang="en-US" sz="1200" b="0" i="0" u="none" strike="noStrike" cap="none" dirty="0">
                <a:solidFill>
                  <a:schemeClr val="dk1"/>
                </a:solidFill>
                <a:effectLst/>
                <a:latin typeface="Calibri"/>
                <a:ea typeface="Calibri"/>
                <a:cs typeface="Calibri"/>
                <a:sym typeface="Calibri"/>
              </a:rPr>
              <a:t>Climate neutrality for an institution can seem unimportant on a global scale and can feel overwhelming on a specific campus, so it needs to fit into a campus climate action narrative and align with the campus ethos.</a:t>
            </a:r>
          </a:p>
        </p:txBody>
      </p:sp>
      <p:sp>
        <p:nvSpPr>
          <p:cNvPr id="204" name="Google Shape;204;p11: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Jost* Light" pitchFamily="2" charset="0"/>
                <a:ea typeface="Jost* Light" pitchFamily="2"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dirty="0">
              <a:ln>
                <a:noFill/>
              </a:ln>
              <a:solidFill>
                <a:srgbClr val="000000"/>
              </a:solidFill>
              <a:effectLst/>
              <a:uLnTx/>
              <a:uFillTx/>
              <a:latin typeface="Jost* Light" pitchFamily="2" charset="0"/>
              <a:ea typeface="Jost* Light" pitchFamily="2" charset="0"/>
              <a:cs typeface="Arial"/>
              <a:sym typeface="Arial"/>
            </a:endParaRPr>
          </a:p>
        </p:txBody>
      </p:sp>
    </p:spTree>
    <p:extLst>
      <p:ext uri="{BB962C8B-B14F-4D97-AF65-F5344CB8AC3E}">
        <p14:creationId xmlns:p14="http://schemas.microsoft.com/office/powerpoint/2010/main" val="11388384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3"/>
        <p:cNvGrpSpPr/>
        <p:nvPr/>
      </p:nvGrpSpPr>
      <p:grpSpPr>
        <a:xfrm>
          <a:off x="0" y="0"/>
          <a:ext cx="0" cy="0"/>
          <a:chOff x="0" y="0"/>
          <a:chExt cx="0" cy="0"/>
        </a:xfrm>
      </p:grpSpPr>
      <p:sp>
        <p:nvSpPr>
          <p:cNvPr id="14" name="Google Shape;14;p27"/>
          <p:cNvSpPr/>
          <p:nvPr/>
        </p:nvSpPr>
        <p:spPr>
          <a:xfrm>
            <a:off x="0" y="0"/>
            <a:ext cx="12192000" cy="6858000"/>
          </a:xfrm>
          <a:prstGeom prst="rect">
            <a:avLst/>
          </a:prstGeom>
          <a:gradFill>
            <a:gsLst>
              <a:gs pos="0">
                <a:srgbClr val="F5F7FC">
                  <a:alpha val="14509"/>
                </a:srgbClr>
              </a:gs>
              <a:gs pos="70000">
                <a:srgbClr val="EAEAEA"/>
              </a:gs>
              <a:gs pos="100000">
                <a:srgbClr val="DBDBDB"/>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Jost Regular"/>
              <a:ea typeface="Jost Regular"/>
              <a:cs typeface="Jost Regular"/>
              <a:sym typeface="Jost Regular"/>
            </a:endParaRPr>
          </a:p>
        </p:txBody>
      </p:sp>
      <p:pic>
        <p:nvPicPr>
          <p:cNvPr id="15" name="Google Shape;15;p27"/>
          <p:cNvPicPr preferRelativeResize="0"/>
          <p:nvPr/>
        </p:nvPicPr>
        <p:blipFill rotWithShape="1">
          <a:blip r:embed="rId2">
            <a:alphaModFix/>
          </a:blip>
          <a:srcRect/>
          <a:stretch/>
        </p:blipFill>
        <p:spPr>
          <a:xfrm>
            <a:off x="537759" y="5261549"/>
            <a:ext cx="4011561" cy="1306518"/>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28"/>
        <p:cNvGrpSpPr/>
        <p:nvPr/>
      </p:nvGrpSpPr>
      <p:grpSpPr>
        <a:xfrm>
          <a:off x="0" y="0"/>
          <a:ext cx="0" cy="0"/>
          <a:chOff x="0" y="0"/>
          <a:chExt cx="0" cy="0"/>
        </a:xfrm>
      </p:grpSpPr>
      <p:sp>
        <p:nvSpPr>
          <p:cNvPr id="29" name="Google Shape;29;p31"/>
          <p:cNvSpPr txBox="1"/>
          <p:nvPr/>
        </p:nvSpPr>
        <p:spPr>
          <a:xfrm>
            <a:off x="10649705" y="6350713"/>
            <a:ext cx="1143000"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Jost Regular"/>
                <a:ea typeface="Jost Regular"/>
                <a:cs typeface="Jost Regular"/>
                <a:sym typeface="Jost Regular"/>
              </a:rPr>
              <a:t>‹#›</a:t>
            </a:fld>
            <a:endParaRPr sz="1200" b="0" i="0" u="none" strike="noStrike" cap="none">
              <a:solidFill>
                <a:srgbClr val="000000"/>
              </a:solidFill>
              <a:latin typeface="Jost Regular"/>
              <a:ea typeface="Jost Regular"/>
              <a:cs typeface="Jost Regular"/>
              <a:sym typeface="Jost Regular"/>
            </a:endParaRPr>
          </a:p>
        </p:txBody>
      </p:sp>
      <p:sp>
        <p:nvSpPr>
          <p:cNvPr id="30" name="Google Shape;30;p31"/>
          <p:cNvSpPr/>
          <p:nvPr/>
        </p:nvSpPr>
        <p:spPr>
          <a:xfrm>
            <a:off x="-4870" y="0"/>
            <a:ext cx="12196870" cy="685800"/>
          </a:xfrm>
          <a:prstGeom prst="rect">
            <a:avLst/>
          </a:prstGeom>
          <a:solidFill>
            <a:srgbClr val="4E7C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Jost Regular"/>
              <a:ea typeface="Jost Regular"/>
              <a:cs typeface="Jost Regular"/>
              <a:sym typeface="Jost Regular"/>
            </a:endParaRPr>
          </a:p>
        </p:txBody>
      </p:sp>
      <p:sp>
        <p:nvSpPr>
          <p:cNvPr id="31" name="Google Shape;31;p31"/>
          <p:cNvSpPr/>
          <p:nvPr/>
        </p:nvSpPr>
        <p:spPr>
          <a:xfrm>
            <a:off x="-4870" y="685800"/>
            <a:ext cx="12196870" cy="6172200"/>
          </a:xfrm>
          <a:prstGeom prst="rect">
            <a:avLst/>
          </a:prstGeom>
          <a:gradFill>
            <a:gsLst>
              <a:gs pos="0">
                <a:srgbClr val="FFFFFF"/>
              </a:gs>
              <a:gs pos="49000">
                <a:srgbClr val="FFFFFF"/>
              </a:gs>
              <a:gs pos="84000">
                <a:srgbClr val="FFFFFF">
                  <a:alpha val="40392"/>
                </a:srgbClr>
              </a:gs>
              <a:gs pos="100000">
                <a:schemeClr val="accent3"/>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Jost Regular"/>
              <a:ea typeface="Jost Regular"/>
              <a:cs typeface="Jost Regular"/>
              <a:sym typeface="Jost Regular"/>
            </a:endParaRPr>
          </a:p>
        </p:txBody>
      </p:sp>
      <p:sp>
        <p:nvSpPr>
          <p:cNvPr id="32" name="Google Shape;32;p31"/>
          <p:cNvSpPr txBox="1"/>
          <p:nvPr/>
        </p:nvSpPr>
        <p:spPr>
          <a:xfrm>
            <a:off x="10649705" y="6350713"/>
            <a:ext cx="1143000"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Jost Regular"/>
                <a:ea typeface="Jost Regular"/>
                <a:cs typeface="Jost Regular"/>
                <a:sym typeface="Jost Regular"/>
              </a:rPr>
              <a:t>‹#›</a:t>
            </a:fld>
            <a:endParaRPr sz="1200" b="0" i="0" u="none" strike="noStrike" cap="none">
              <a:solidFill>
                <a:srgbClr val="000000"/>
              </a:solidFill>
              <a:latin typeface="Jost Regular"/>
              <a:ea typeface="Jost Regular"/>
              <a:cs typeface="Jost Regular"/>
              <a:sym typeface="Jost Regular"/>
            </a:endParaRPr>
          </a:p>
        </p:txBody>
      </p:sp>
      <p:pic>
        <p:nvPicPr>
          <p:cNvPr id="33" name="Google Shape;33;p31"/>
          <p:cNvPicPr preferRelativeResize="0"/>
          <p:nvPr/>
        </p:nvPicPr>
        <p:blipFill rotWithShape="1">
          <a:blip r:embed="rId2">
            <a:alphaModFix/>
          </a:blip>
          <a:srcRect/>
          <a:stretch/>
        </p:blipFill>
        <p:spPr>
          <a:xfrm>
            <a:off x="120726" y="6298614"/>
            <a:ext cx="1717551" cy="55938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3_Title Slide">
  <p:cSld name="13_Title Slide">
    <p:spTree>
      <p:nvGrpSpPr>
        <p:cNvPr id="1" name="Shape 34"/>
        <p:cNvGrpSpPr/>
        <p:nvPr/>
      </p:nvGrpSpPr>
      <p:grpSpPr>
        <a:xfrm>
          <a:off x="0" y="0"/>
          <a:ext cx="0" cy="0"/>
          <a:chOff x="0" y="0"/>
          <a:chExt cx="0" cy="0"/>
        </a:xfrm>
      </p:grpSpPr>
      <p:sp>
        <p:nvSpPr>
          <p:cNvPr id="35" name="Google Shape;35;p38"/>
          <p:cNvSpPr txBox="1"/>
          <p:nvPr/>
        </p:nvSpPr>
        <p:spPr>
          <a:xfrm>
            <a:off x="10649705" y="6350713"/>
            <a:ext cx="1143000"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Jost Regular"/>
                <a:ea typeface="Jost Regular"/>
                <a:cs typeface="Jost Regular"/>
                <a:sym typeface="Jost Regular"/>
              </a:rPr>
              <a:t>‹#›</a:t>
            </a:fld>
            <a:endParaRPr sz="1200" b="0" i="0" u="none" strike="noStrike" cap="none">
              <a:solidFill>
                <a:srgbClr val="000000"/>
              </a:solidFill>
              <a:latin typeface="Jost Regular"/>
              <a:ea typeface="Jost Regular"/>
              <a:cs typeface="Jost Regular"/>
              <a:sym typeface="Jost Regular"/>
            </a:endParaRPr>
          </a:p>
        </p:txBody>
      </p:sp>
      <p:sp>
        <p:nvSpPr>
          <p:cNvPr id="36" name="Google Shape;36;p38"/>
          <p:cNvSpPr/>
          <p:nvPr/>
        </p:nvSpPr>
        <p:spPr>
          <a:xfrm>
            <a:off x="-4870" y="0"/>
            <a:ext cx="12196870" cy="685800"/>
          </a:xfrm>
          <a:prstGeom prst="rect">
            <a:avLst/>
          </a:prstGeom>
          <a:solidFill>
            <a:srgbClr val="4E7C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Jost Regular"/>
              <a:ea typeface="Jost Regular"/>
              <a:cs typeface="Jost Regular"/>
              <a:sym typeface="Jost Regular"/>
            </a:endParaRPr>
          </a:p>
        </p:txBody>
      </p:sp>
      <p:sp>
        <p:nvSpPr>
          <p:cNvPr id="37" name="Google Shape;37;p38"/>
          <p:cNvSpPr/>
          <p:nvPr/>
        </p:nvSpPr>
        <p:spPr>
          <a:xfrm>
            <a:off x="-4870" y="685800"/>
            <a:ext cx="12196870" cy="6172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Jost Regular"/>
              <a:ea typeface="Jost Regular"/>
              <a:cs typeface="Jost Regular"/>
              <a:sym typeface="Jost Regular"/>
            </a:endParaRPr>
          </a:p>
        </p:txBody>
      </p:sp>
      <p:sp>
        <p:nvSpPr>
          <p:cNvPr id="38" name="Google Shape;38;p38"/>
          <p:cNvSpPr txBox="1"/>
          <p:nvPr/>
        </p:nvSpPr>
        <p:spPr>
          <a:xfrm>
            <a:off x="10649705" y="6350713"/>
            <a:ext cx="1143000"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Jost Regular"/>
                <a:ea typeface="Jost Regular"/>
                <a:cs typeface="Jost Regular"/>
                <a:sym typeface="Jost Regular"/>
              </a:rPr>
              <a:t>‹#›</a:t>
            </a:fld>
            <a:endParaRPr sz="1200" b="0" i="0" u="none" strike="noStrike" cap="none">
              <a:solidFill>
                <a:srgbClr val="000000"/>
              </a:solidFill>
              <a:latin typeface="Jost Regular"/>
              <a:ea typeface="Jost Regular"/>
              <a:cs typeface="Jost Regular"/>
              <a:sym typeface="Jost Regular"/>
            </a:endParaRPr>
          </a:p>
        </p:txBody>
      </p:sp>
      <p:pic>
        <p:nvPicPr>
          <p:cNvPr id="39" name="Google Shape;39;p38"/>
          <p:cNvPicPr preferRelativeResize="0"/>
          <p:nvPr/>
        </p:nvPicPr>
        <p:blipFill rotWithShape="1">
          <a:blip r:embed="rId2">
            <a:alphaModFix/>
          </a:blip>
          <a:srcRect/>
          <a:stretch/>
        </p:blipFill>
        <p:spPr>
          <a:xfrm>
            <a:off x="120726" y="6298614"/>
            <a:ext cx="1717551" cy="559386"/>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44"/>
        <p:cNvGrpSpPr/>
        <p:nvPr/>
      </p:nvGrpSpPr>
      <p:grpSpPr>
        <a:xfrm>
          <a:off x="0" y="0"/>
          <a:ext cx="0" cy="0"/>
          <a:chOff x="0" y="0"/>
          <a:chExt cx="0" cy="0"/>
        </a:xfrm>
      </p:grpSpPr>
      <p:sp>
        <p:nvSpPr>
          <p:cNvPr id="45" name="Google Shape;45;p33"/>
          <p:cNvSpPr txBox="1"/>
          <p:nvPr/>
        </p:nvSpPr>
        <p:spPr>
          <a:xfrm>
            <a:off x="10649705" y="6350713"/>
            <a:ext cx="1143000"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Jost Regular"/>
                <a:ea typeface="Jost Regular"/>
                <a:cs typeface="Jost Regular"/>
                <a:sym typeface="Jost Regular"/>
              </a:rPr>
              <a:t>‹#›</a:t>
            </a:fld>
            <a:endParaRPr sz="1200" b="0" i="0" u="none" strike="noStrike" cap="none">
              <a:solidFill>
                <a:srgbClr val="000000"/>
              </a:solidFill>
              <a:latin typeface="Jost Regular"/>
              <a:ea typeface="Jost Regular"/>
              <a:cs typeface="Jost Regular"/>
              <a:sym typeface="Jost Regular"/>
            </a:endParaRPr>
          </a:p>
        </p:txBody>
      </p:sp>
      <p:sp>
        <p:nvSpPr>
          <p:cNvPr id="46" name="Google Shape;46;p33"/>
          <p:cNvSpPr/>
          <p:nvPr/>
        </p:nvSpPr>
        <p:spPr>
          <a:xfrm>
            <a:off x="-4870" y="0"/>
            <a:ext cx="12196870" cy="685800"/>
          </a:xfrm>
          <a:prstGeom prst="rect">
            <a:avLst/>
          </a:prstGeom>
          <a:solidFill>
            <a:srgbClr val="4E7C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Jost Regular"/>
              <a:ea typeface="Jost Regular"/>
              <a:cs typeface="Jost Regular"/>
              <a:sym typeface="Jost Regular"/>
            </a:endParaRPr>
          </a:p>
        </p:txBody>
      </p:sp>
      <p:sp>
        <p:nvSpPr>
          <p:cNvPr id="47" name="Google Shape;47;p33"/>
          <p:cNvSpPr/>
          <p:nvPr/>
        </p:nvSpPr>
        <p:spPr>
          <a:xfrm>
            <a:off x="-4870" y="685800"/>
            <a:ext cx="12196870" cy="6172200"/>
          </a:xfrm>
          <a:prstGeom prst="rect">
            <a:avLst/>
          </a:prstGeom>
          <a:gradFill>
            <a:gsLst>
              <a:gs pos="0">
                <a:srgbClr val="FFFFFF"/>
              </a:gs>
              <a:gs pos="49000">
                <a:srgbClr val="FFFFFF"/>
              </a:gs>
              <a:gs pos="84000">
                <a:srgbClr val="FFFFFF">
                  <a:alpha val="40392"/>
                </a:srgbClr>
              </a:gs>
              <a:gs pos="100000">
                <a:schemeClr val="accent3"/>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Jost Regular"/>
              <a:ea typeface="Jost Regular"/>
              <a:cs typeface="Jost Regular"/>
              <a:sym typeface="Jost Regular"/>
            </a:endParaRPr>
          </a:p>
        </p:txBody>
      </p:sp>
      <p:sp>
        <p:nvSpPr>
          <p:cNvPr id="48" name="Google Shape;48;p33"/>
          <p:cNvSpPr txBox="1"/>
          <p:nvPr/>
        </p:nvSpPr>
        <p:spPr>
          <a:xfrm>
            <a:off x="10649705" y="6350713"/>
            <a:ext cx="1143000"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Jost Regular"/>
                <a:ea typeface="Jost Regular"/>
                <a:cs typeface="Jost Regular"/>
                <a:sym typeface="Jost Regular"/>
              </a:rPr>
              <a:t>‹#›</a:t>
            </a:fld>
            <a:endParaRPr sz="1200" b="0" i="0" u="none" strike="noStrike" cap="none">
              <a:solidFill>
                <a:srgbClr val="000000"/>
              </a:solidFill>
              <a:latin typeface="Jost Regular"/>
              <a:ea typeface="Jost Regular"/>
              <a:cs typeface="Jost Regular"/>
              <a:sym typeface="Jost Regular"/>
            </a:endParaRPr>
          </a:p>
        </p:txBody>
      </p:sp>
      <p:pic>
        <p:nvPicPr>
          <p:cNvPr id="49" name="Google Shape;49;p33"/>
          <p:cNvPicPr preferRelativeResize="0"/>
          <p:nvPr/>
        </p:nvPicPr>
        <p:blipFill rotWithShape="1">
          <a:blip r:embed="rId2">
            <a:alphaModFix/>
          </a:blip>
          <a:srcRect/>
          <a:stretch/>
        </p:blipFill>
        <p:spPr>
          <a:xfrm>
            <a:off x="120726" y="6298614"/>
            <a:ext cx="1717551" cy="55938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3"/>
        <p:cNvGrpSpPr/>
        <p:nvPr/>
      </p:nvGrpSpPr>
      <p:grpSpPr>
        <a:xfrm>
          <a:off x="0" y="0"/>
          <a:ext cx="0" cy="0"/>
          <a:chOff x="0" y="0"/>
          <a:chExt cx="0" cy="0"/>
        </a:xfrm>
      </p:grpSpPr>
      <p:sp>
        <p:nvSpPr>
          <p:cNvPr id="14" name="Google Shape;14;p30"/>
          <p:cNvSpPr/>
          <p:nvPr/>
        </p:nvSpPr>
        <p:spPr>
          <a:xfrm>
            <a:off x="0" y="0"/>
            <a:ext cx="12192000" cy="6858000"/>
          </a:xfrm>
          <a:prstGeom prst="rect">
            <a:avLst/>
          </a:prstGeom>
          <a:gradFill>
            <a:gsLst>
              <a:gs pos="0">
                <a:srgbClr val="F5F7FC">
                  <a:alpha val="14901"/>
                </a:srgbClr>
              </a:gs>
              <a:gs pos="70000">
                <a:srgbClr val="EAEAEA"/>
              </a:gs>
              <a:gs pos="100000">
                <a:srgbClr val="DBDBDB"/>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Jost* Light" pitchFamily="2" charset="0"/>
              <a:ea typeface="Jost* Light" pitchFamily="2" charset="0"/>
              <a:cs typeface="Arial"/>
              <a:sym typeface="Arial"/>
            </a:endParaRPr>
          </a:p>
        </p:txBody>
      </p:sp>
      <p:pic>
        <p:nvPicPr>
          <p:cNvPr id="15" name="Google Shape;15;p30"/>
          <p:cNvPicPr preferRelativeResize="0"/>
          <p:nvPr/>
        </p:nvPicPr>
        <p:blipFill rotWithShape="1">
          <a:blip r:embed="rId2">
            <a:alphaModFix/>
          </a:blip>
          <a:srcRect/>
          <a:stretch/>
        </p:blipFill>
        <p:spPr>
          <a:xfrm>
            <a:off x="537759" y="5261549"/>
            <a:ext cx="4011561" cy="1306518"/>
          </a:xfrm>
          <a:prstGeom prst="rect">
            <a:avLst/>
          </a:prstGeom>
          <a:noFill/>
          <a:ln>
            <a:noFill/>
          </a:ln>
        </p:spPr>
      </p:pic>
    </p:spTree>
    <p:extLst>
      <p:ext uri="{BB962C8B-B14F-4D97-AF65-F5344CB8AC3E}">
        <p14:creationId xmlns:p14="http://schemas.microsoft.com/office/powerpoint/2010/main" val="2920651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2_Title Slide">
  <p:cSld name="12_Title Slide">
    <p:bg>
      <p:bgPr>
        <a:solidFill>
          <a:schemeClr val="lt1"/>
        </a:solidFill>
        <a:effectLst/>
      </p:bgPr>
    </p:bg>
    <p:spTree>
      <p:nvGrpSpPr>
        <p:cNvPr id="1" name="Shape 16"/>
        <p:cNvGrpSpPr/>
        <p:nvPr/>
      </p:nvGrpSpPr>
      <p:grpSpPr>
        <a:xfrm>
          <a:off x="0" y="0"/>
          <a:ext cx="0" cy="0"/>
          <a:chOff x="0" y="0"/>
          <a:chExt cx="0" cy="0"/>
        </a:xfrm>
      </p:grpSpPr>
      <p:sp>
        <p:nvSpPr>
          <p:cNvPr id="17" name="Google Shape;17;p31"/>
          <p:cNvSpPr/>
          <p:nvPr/>
        </p:nvSpPr>
        <p:spPr>
          <a:xfrm>
            <a:off x="0" y="0"/>
            <a:ext cx="12192000" cy="6858000"/>
          </a:xfrm>
          <a:prstGeom prst="rect">
            <a:avLst/>
          </a:prstGeom>
          <a:gradFill>
            <a:gsLst>
              <a:gs pos="0">
                <a:srgbClr val="FFFFFF">
                  <a:alpha val="0"/>
                </a:srgbClr>
              </a:gs>
              <a:gs pos="17000">
                <a:srgbClr val="FFFFFF">
                  <a:alpha val="30980"/>
                </a:srgbClr>
              </a:gs>
              <a:gs pos="70000">
                <a:srgbClr val="E5E5E5"/>
              </a:gs>
              <a:gs pos="100000">
                <a:srgbClr val="E5E5E5"/>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Jost* Light" pitchFamily="2" charset="0"/>
              <a:ea typeface="Jost* Light" pitchFamily="2" charset="0"/>
              <a:cs typeface="Arial"/>
              <a:sym typeface="Arial"/>
            </a:endParaRPr>
          </a:p>
        </p:txBody>
      </p:sp>
      <p:pic>
        <p:nvPicPr>
          <p:cNvPr id="18" name="Google Shape;18;p31"/>
          <p:cNvPicPr preferRelativeResize="0"/>
          <p:nvPr/>
        </p:nvPicPr>
        <p:blipFill rotWithShape="1">
          <a:blip r:embed="rId2">
            <a:alphaModFix/>
          </a:blip>
          <a:srcRect/>
          <a:stretch/>
        </p:blipFill>
        <p:spPr>
          <a:xfrm>
            <a:off x="120726" y="6298614"/>
            <a:ext cx="1717551" cy="559386"/>
          </a:xfrm>
          <a:prstGeom prst="rect">
            <a:avLst/>
          </a:prstGeom>
          <a:noFill/>
          <a:ln>
            <a:noFill/>
          </a:ln>
        </p:spPr>
      </p:pic>
    </p:spTree>
    <p:extLst>
      <p:ext uri="{BB962C8B-B14F-4D97-AF65-F5344CB8AC3E}">
        <p14:creationId xmlns:p14="http://schemas.microsoft.com/office/powerpoint/2010/main" val="3860447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23"/>
        <p:cNvGrpSpPr/>
        <p:nvPr/>
      </p:nvGrpSpPr>
      <p:grpSpPr>
        <a:xfrm>
          <a:off x="0" y="0"/>
          <a:ext cx="0" cy="0"/>
          <a:chOff x="0" y="0"/>
          <a:chExt cx="0" cy="0"/>
        </a:xfrm>
      </p:grpSpPr>
      <p:sp>
        <p:nvSpPr>
          <p:cNvPr id="24" name="Google Shape;24;p33"/>
          <p:cNvSpPr txBox="1"/>
          <p:nvPr/>
        </p:nvSpPr>
        <p:spPr>
          <a:xfrm>
            <a:off x="10649705" y="6350713"/>
            <a:ext cx="1143000"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Jost* Light" pitchFamily="2" charset="0"/>
                <a:ea typeface="Jost* Light" pitchFamily="2" charset="0"/>
                <a:cs typeface="Arial"/>
                <a:sym typeface="Arial"/>
              </a:rPr>
              <a:t>‹#›</a:t>
            </a:fld>
            <a:endParaRPr sz="1200" b="0" i="0" u="none" strike="noStrike" cap="none" dirty="0">
              <a:solidFill>
                <a:srgbClr val="000000"/>
              </a:solidFill>
              <a:latin typeface="Jost* Light" pitchFamily="2" charset="0"/>
              <a:ea typeface="Jost* Light" pitchFamily="2" charset="0"/>
              <a:cs typeface="Arial"/>
              <a:sym typeface="Arial"/>
            </a:endParaRPr>
          </a:p>
        </p:txBody>
      </p:sp>
      <p:sp>
        <p:nvSpPr>
          <p:cNvPr id="25" name="Google Shape;25;p33"/>
          <p:cNvSpPr/>
          <p:nvPr/>
        </p:nvSpPr>
        <p:spPr>
          <a:xfrm>
            <a:off x="-4870" y="0"/>
            <a:ext cx="12196870" cy="685800"/>
          </a:xfrm>
          <a:prstGeom prst="rect">
            <a:avLst/>
          </a:prstGeom>
          <a:solidFill>
            <a:srgbClr val="4E7C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Jost* Light" pitchFamily="2" charset="0"/>
              <a:ea typeface="Jost* Light" pitchFamily="2" charset="0"/>
              <a:cs typeface="Arial"/>
              <a:sym typeface="Arial"/>
            </a:endParaRPr>
          </a:p>
        </p:txBody>
      </p:sp>
      <p:sp>
        <p:nvSpPr>
          <p:cNvPr id="26" name="Google Shape;26;p33"/>
          <p:cNvSpPr/>
          <p:nvPr/>
        </p:nvSpPr>
        <p:spPr>
          <a:xfrm>
            <a:off x="-4870" y="685800"/>
            <a:ext cx="12196870" cy="6172200"/>
          </a:xfrm>
          <a:prstGeom prst="rect">
            <a:avLst/>
          </a:prstGeom>
          <a:gradFill>
            <a:gsLst>
              <a:gs pos="0">
                <a:srgbClr val="FFFFFF"/>
              </a:gs>
              <a:gs pos="49000">
                <a:srgbClr val="FFFFFF"/>
              </a:gs>
              <a:gs pos="84000">
                <a:srgbClr val="FFFFFF">
                  <a:alpha val="40784"/>
                </a:srgbClr>
              </a:gs>
              <a:gs pos="100000">
                <a:schemeClr val="accent3"/>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Jost* Light" pitchFamily="2" charset="0"/>
              <a:ea typeface="Jost* Light" pitchFamily="2" charset="0"/>
              <a:cs typeface="Arial"/>
              <a:sym typeface="Arial"/>
            </a:endParaRPr>
          </a:p>
        </p:txBody>
      </p:sp>
      <p:sp>
        <p:nvSpPr>
          <p:cNvPr id="27" name="Google Shape;27;p33"/>
          <p:cNvSpPr txBox="1"/>
          <p:nvPr/>
        </p:nvSpPr>
        <p:spPr>
          <a:xfrm>
            <a:off x="10649705" y="6350713"/>
            <a:ext cx="1143000"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Jost* Light" pitchFamily="2" charset="0"/>
                <a:ea typeface="Jost* Light" pitchFamily="2" charset="0"/>
                <a:cs typeface="Arial"/>
                <a:sym typeface="Arial"/>
              </a:rPr>
              <a:t>‹#›</a:t>
            </a:fld>
            <a:endParaRPr sz="1200" b="0" i="0" u="none" strike="noStrike" cap="none" dirty="0">
              <a:solidFill>
                <a:srgbClr val="000000"/>
              </a:solidFill>
              <a:latin typeface="Jost* Light" pitchFamily="2" charset="0"/>
              <a:ea typeface="Jost* Light" pitchFamily="2" charset="0"/>
              <a:cs typeface="Arial"/>
              <a:sym typeface="Arial"/>
            </a:endParaRPr>
          </a:p>
        </p:txBody>
      </p:sp>
      <p:pic>
        <p:nvPicPr>
          <p:cNvPr id="28" name="Google Shape;28;p33"/>
          <p:cNvPicPr preferRelativeResize="0"/>
          <p:nvPr/>
        </p:nvPicPr>
        <p:blipFill rotWithShape="1">
          <a:blip r:embed="rId2">
            <a:alphaModFix/>
          </a:blip>
          <a:srcRect/>
          <a:stretch/>
        </p:blipFill>
        <p:spPr>
          <a:xfrm>
            <a:off x="120726" y="6298614"/>
            <a:ext cx="1717551" cy="559386"/>
          </a:xfrm>
          <a:prstGeom prst="rect">
            <a:avLst/>
          </a:prstGeom>
          <a:noFill/>
          <a:ln>
            <a:noFill/>
          </a:ln>
        </p:spPr>
      </p:pic>
    </p:spTree>
    <p:extLst>
      <p:ext uri="{BB962C8B-B14F-4D97-AF65-F5344CB8AC3E}">
        <p14:creationId xmlns:p14="http://schemas.microsoft.com/office/powerpoint/2010/main" val="3945146721"/>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6.xml"/><Relationship Id="rId1" Type="http://schemas.openxmlformats.org/officeDocument/2006/relationships/slideLayout" Target="../slideLayouts/slideLayout5.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Clr>
                <a:srgbClr val="888888"/>
              </a:buClr>
              <a:buSzPts val="1100"/>
              <a:buFont typeface="Jost Regular"/>
              <a:buNone/>
              <a:defRPr sz="1100" b="0" i="0" u="none" strike="noStrike" cap="none">
                <a:solidFill>
                  <a:srgbClr val="888888"/>
                </a:solidFill>
                <a:latin typeface="Jost Regular"/>
                <a:ea typeface="Jost Regular"/>
                <a:cs typeface="Jost Regular"/>
                <a:sym typeface="Jost Regular"/>
              </a:defRPr>
            </a:lvl1pPr>
            <a:lvl2pPr marL="0" marR="0" lvl="1" indent="0" algn="r" rtl="0">
              <a:spcBef>
                <a:spcPts val="0"/>
              </a:spcBef>
              <a:buClr>
                <a:srgbClr val="888888"/>
              </a:buClr>
              <a:buSzPts val="1100"/>
              <a:buFont typeface="Jost Regular"/>
              <a:buNone/>
              <a:defRPr sz="1100" b="0" i="0" u="none" strike="noStrike" cap="none">
                <a:solidFill>
                  <a:srgbClr val="888888"/>
                </a:solidFill>
                <a:latin typeface="Jost Regular"/>
                <a:ea typeface="Jost Regular"/>
                <a:cs typeface="Jost Regular"/>
                <a:sym typeface="Jost Regular"/>
              </a:defRPr>
            </a:lvl2pPr>
            <a:lvl3pPr marL="0" marR="0" lvl="2" indent="0" algn="r" rtl="0">
              <a:spcBef>
                <a:spcPts val="0"/>
              </a:spcBef>
              <a:buClr>
                <a:srgbClr val="888888"/>
              </a:buClr>
              <a:buSzPts val="1100"/>
              <a:buFont typeface="Jost Regular"/>
              <a:buNone/>
              <a:defRPr sz="1100" b="0" i="0" u="none" strike="noStrike" cap="none">
                <a:solidFill>
                  <a:srgbClr val="888888"/>
                </a:solidFill>
                <a:latin typeface="Jost Regular"/>
                <a:ea typeface="Jost Regular"/>
                <a:cs typeface="Jost Regular"/>
                <a:sym typeface="Jost Regular"/>
              </a:defRPr>
            </a:lvl3pPr>
            <a:lvl4pPr marL="0" marR="0" lvl="3" indent="0" algn="r" rtl="0">
              <a:spcBef>
                <a:spcPts val="0"/>
              </a:spcBef>
              <a:buClr>
                <a:srgbClr val="888888"/>
              </a:buClr>
              <a:buSzPts val="1100"/>
              <a:buFont typeface="Jost Regular"/>
              <a:buNone/>
              <a:defRPr sz="1100" b="0" i="0" u="none" strike="noStrike" cap="none">
                <a:solidFill>
                  <a:srgbClr val="888888"/>
                </a:solidFill>
                <a:latin typeface="Jost Regular"/>
                <a:ea typeface="Jost Regular"/>
                <a:cs typeface="Jost Regular"/>
                <a:sym typeface="Jost Regular"/>
              </a:defRPr>
            </a:lvl4pPr>
            <a:lvl5pPr marL="0" marR="0" lvl="4" indent="0" algn="r" rtl="0">
              <a:spcBef>
                <a:spcPts val="0"/>
              </a:spcBef>
              <a:buClr>
                <a:srgbClr val="888888"/>
              </a:buClr>
              <a:buSzPts val="1100"/>
              <a:buFont typeface="Jost Regular"/>
              <a:buNone/>
              <a:defRPr sz="1100" b="0" i="0" u="none" strike="noStrike" cap="none">
                <a:solidFill>
                  <a:srgbClr val="888888"/>
                </a:solidFill>
                <a:latin typeface="Jost Regular"/>
                <a:ea typeface="Jost Regular"/>
                <a:cs typeface="Jost Regular"/>
                <a:sym typeface="Jost Regular"/>
              </a:defRPr>
            </a:lvl5pPr>
            <a:lvl6pPr marL="0" marR="0" lvl="5" indent="0" algn="r" rtl="0">
              <a:spcBef>
                <a:spcPts val="0"/>
              </a:spcBef>
              <a:buClr>
                <a:srgbClr val="888888"/>
              </a:buClr>
              <a:buSzPts val="1100"/>
              <a:buFont typeface="Jost Regular"/>
              <a:buNone/>
              <a:defRPr sz="1100" b="0" i="0" u="none" strike="noStrike" cap="none">
                <a:solidFill>
                  <a:srgbClr val="888888"/>
                </a:solidFill>
                <a:latin typeface="Jost Regular"/>
                <a:ea typeface="Jost Regular"/>
                <a:cs typeface="Jost Regular"/>
                <a:sym typeface="Jost Regular"/>
              </a:defRPr>
            </a:lvl6pPr>
            <a:lvl7pPr marL="0" marR="0" lvl="6" indent="0" algn="r" rtl="0">
              <a:spcBef>
                <a:spcPts val="0"/>
              </a:spcBef>
              <a:buClr>
                <a:srgbClr val="888888"/>
              </a:buClr>
              <a:buSzPts val="1100"/>
              <a:buFont typeface="Jost Regular"/>
              <a:buNone/>
              <a:defRPr sz="1100" b="0" i="0" u="none" strike="noStrike" cap="none">
                <a:solidFill>
                  <a:srgbClr val="888888"/>
                </a:solidFill>
                <a:latin typeface="Jost Regular"/>
                <a:ea typeface="Jost Regular"/>
                <a:cs typeface="Jost Regular"/>
                <a:sym typeface="Jost Regular"/>
              </a:defRPr>
            </a:lvl7pPr>
            <a:lvl8pPr marL="0" marR="0" lvl="7" indent="0" algn="r" rtl="0">
              <a:spcBef>
                <a:spcPts val="0"/>
              </a:spcBef>
              <a:buClr>
                <a:srgbClr val="888888"/>
              </a:buClr>
              <a:buSzPts val="1100"/>
              <a:buFont typeface="Jost Regular"/>
              <a:buNone/>
              <a:defRPr sz="1100" b="0" i="0" u="none" strike="noStrike" cap="none">
                <a:solidFill>
                  <a:srgbClr val="888888"/>
                </a:solidFill>
                <a:latin typeface="Jost Regular"/>
                <a:ea typeface="Jost Regular"/>
                <a:cs typeface="Jost Regular"/>
                <a:sym typeface="Jost Regular"/>
              </a:defRPr>
            </a:lvl8pPr>
            <a:lvl9pPr marL="0" marR="0" lvl="8" indent="0" algn="r" rtl="0">
              <a:spcBef>
                <a:spcPts val="0"/>
              </a:spcBef>
              <a:buClr>
                <a:srgbClr val="888888"/>
              </a:buClr>
              <a:buSzPts val="1100"/>
              <a:buFont typeface="Jost Regular"/>
              <a:buNone/>
              <a:defRPr sz="1100" b="0" i="0" u="none" strike="noStrike" cap="none">
                <a:solidFill>
                  <a:srgbClr val="888888"/>
                </a:solidFill>
                <a:latin typeface="Jost Regular"/>
                <a:ea typeface="Jost Regular"/>
                <a:cs typeface="Jost Regular"/>
                <a:sym typeface="Jost Regular"/>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
        <p:cNvGrpSpPr/>
        <p:nvPr/>
      </p:nvGrpSpPr>
      <p:grpSpPr>
        <a:xfrm>
          <a:off x="0" y="0"/>
          <a:ext cx="0" cy="0"/>
          <a:chOff x="0" y="0"/>
          <a:chExt cx="0" cy="0"/>
        </a:xfrm>
      </p:grpSpPr>
      <p:sp>
        <p:nvSpPr>
          <p:cNvPr id="20" name="Google Shape;20;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1" name="Google Shape;21;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 name="Google Shape;22;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Clr>
                <a:srgbClr val="888888"/>
              </a:buClr>
              <a:buSzPts val="1100"/>
              <a:buFont typeface="Jost Regular"/>
              <a:buNone/>
              <a:defRPr sz="1100" b="0" i="0" u="none" strike="noStrike" cap="none">
                <a:solidFill>
                  <a:srgbClr val="888888"/>
                </a:solidFill>
                <a:latin typeface="Jost Regular"/>
                <a:ea typeface="Jost Regular"/>
                <a:cs typeface="Jost Regular"/>
                <a:sym typeface="Jost Regular"/>
              </a:defRPr>
            </a:lvl1pPr>
            <a:lvl2pPr marL="0" marR="0" lvl="1" indent="0" algn="r" rtl="0">
              <a:spcBef>
                <a:spcPts val="0"/>
              </a:spcBef>
              <a:buClr>
                <a:srgbClr val="888888"/>
              </a:buClr>
              <a:buSzPts val="1100"/>
              <a:buFont typeface="Jost Regular"/>
              <a:buNone/>
              <a:defRPr sz="1100" b="0" i="0" u="none" strike="noStrike" cap="none">
                <a:solidFill>
                  <a:srgbClr val="888888"/>
                </a:solidFill>
                <a:latin typeface="Jost Regular"/>
                <a:ea typeface="Jost Regular"/>
                <a:cs typeface="Jost Regular"/>
                <a:sym typeface="Jost Regular"/>
              </a:defRPr>
            </a:lvl2pPr>
            <a:lvl3pPr marL="0" marR="0" lvl="2" indent="0" algn="r" rtl="0">
              <a:spcBef>
                <a:spcPts val="0"/>
              </a:spcBef>
              <a:buClr>
                <a:srgbClr val="888888"/>
              </a:buClr>
              <a:buSzPts val="1100"/>
              <a:buFont typeface="Jost Regular"/>
              <a:buNone/>
              <a:defRPr sz="1100" b="0" i="0" u="none" strike="noStrike" cap="none">
                <a:solidFill>
                  <a:srgbClr val="888888"/>
                </a:solidFill>
                <a:latin typeface="Jost Regular"/>
                <a:ea typeface="Jost Regular"/>
                <a:cs typeface="Jost Regular"/>
                <a:sym typeface="Jost Regular"/>
              </a:defRPr>
            </a:lvl3pPr>
            <a:lvl4pPr marL="0" marR="0" lvl="3" indent="0" algn="r" rtl="0">
              <a:spcBef>
                <a:spcPts val="0"/>
              </a:spcBef>
              <a:buClr>
                <a:srgbClr val="888888"/>
              </a:buClr>
              <a:buSzPts val="1100"/>
              <a:buFont typeface="Jost Regular"/>
              <a:buNone/>
              <a:defRPr sz="1100" b="0" i="0" u="none" strike="noStrike" cap="none">
                <a:solidFill>
                  <a:srgbClr val="888888"/>
                </a:solidFill>
                <a:latin typeface="Jost Regular"/>
                <a:ea typeface="Jost Regular"/>
                <a:cs typeface="Jost Regular"/>
                <a:sym typeface="Jost Regular"/>
              </a:defRPr>
            </a:lvl4pPr>
            <a:lvl5pPr marL="0" marR="0" lvl="4" indent="0" algn="r" rtl="0">
              <a:spcBef>
                <a:spcPts val="0"/>
              </a:spcBef>
              <a:buClr>
                <a:srgbClr val="888888"/>
              </a:buClr>
              <a:buSzPts val="1100"/>
              <a:buFont typeface="Jost Regular"/>
              <a:buNone/>
              <a:defRPr sz="1100" b="0" i="0" u="none" strike="noStrike" cap="none">
                <a:solidFill>
                  <a:srgbClr val="888888"/>
                </a:solidFill>
                <a:latin typeface="Jost Regular"/>
                <a:ea typeface="Jost Regular"/>
                <a:cs typeface="Jost Regular"/>
                <a:sym typeface="Jost Regular"/>
              </a:defRPr>
            </a:lvl5pPr>
            <a:lvl6pPr marL="0" marR="0" lvl="5" indent="0" algn="r" rtl="0">
              <a:spcBef>
                <a:spcPts val="0"/>
              </a:spcBef>
              <a:buClr>
                <a:srgbClr val="888888"/>
              </a:buClr>
              <a:buSzPts val="1100"/>
              <a:buFont typeface="Jost Regular"/>
              <a:buNone/>
              <a:defRPr sz="1100" b="0" i="0" u="none" strike="noStrike" cap="none">
                <a:solidFill>
                  <a:srgbClr val="888888"/>
                </a:solidFill>
                <a:latin typeface="Jost Regular"/>
                <a:ea typeface="Jost Regular"/>
                <a:cs typeface="Jost Regular"/>
                <a:sym typeface="Jost Regular"/>
              </a:defRPr>
            </a:lvl6pPr>
            <a:lvl7pPr marL="0" marR="0" lvl="6" indent="0" algn="r" rtl="0">
              <a:spcBef>
                <a:spcPts val="0"/>
              </a:spcBef>
              <a:buClr>
                <a:srgbClr val="888888"/>
              </a:buClr>
              <a:buSzPts val="1100"/>
              <a:buFont typeface="Jost Regular"/>
              <a:buNone/>
              <a:defRPr sz="1100" b="0" i="0" u="none" strike="noStrike" cap="none">
                <a:solidFill>
                  <a:srgbClr val="888888"/>
                </a:solidFill>
                <a:latin typeface="Jost Regular"/>
                <a:ea typeface="Jost Regular"/>
                <a:cs typeface="Jost Regular"/>
                <a:sym typeface="Jost Regular"/>
              </a:defRPr>
            </a:lvl7pPr>
            <a:lvl8pPr marL="0" marR="0" lvl="7" indent="0" algn="r" rtl="0">
              <a:spcBef>
                <a:spcPts val="0"/>
              </a:spcBef>
              <a:buClr>
                <a:srgbClr val="888888"/>
              </a:buClr>
              <a:buSzPts val="1100"/>
              <a:buFont typeface="Jost Regular"/>
              <a:buNone/>
              <a:defRPr sz="1100" b="0" i="0" u="none" strike="noStrike" cap="none">
                <a:solidFill>
                  <a:srgbClr val="888888"/>
                </a:solidFill>
                <a:latin typeface="Jost Regular"/>
                <a:ea typeface="Jost Regular"/>
                <a:cs typeface="Jost Regular"/>
                <a:sym typeface="Jost Regular"/>
              </a:defRPr>
            </a:lvl8pPr>
            <a:lvl9pPr marL="0" marR="0" lvl="8" indent="0" algn="r" rtl="0">
              <a:spcBef>
                <a:spcPts val="0"/>
              </a:spcBef>
              <a:buClr>
                <a:srgbClr val="888888"/>
              </a:buClr>
              <a:buSzPts val="1100"/>
              <a:buFont typeface="Jost Regular"/>
              <a:buNone/>
              <a:defRPr sz="1100" b="0" i="0" u="none" strike="noStrike" cap="none">
                <a:solidFill>
                  <a:srgbClr val="888888"/>
                </a:solidFill>
                <a:latin typeface="Jost Regular"/>
                <a:ea typeface="Jost Regular"/>
                <a:cs typeface="Jost Regular"/>
                <a:sym typeface="Jost Regular"/>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3" r:id="rId1"/>
    <p:sldLayoutId id="2147483654"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
        <p:cNvGrpSpPr/>
        <p:nvPr/>
      </p:nvGrpSpPr>
      <p:grpSpPr>
        <a:xfrm>
          <a:off x="0" y="0"/>
          <a:ext cx="0" cy="0"/>
          <a:chOff x="0" y="0"/>
          <a:chExt cx="0" cy="0"/>
        </a:xfrm>
      </p:grpSpPr>
      <p:sp>
        <p:nvSpPr>
          <p:cNvPr id="41" name="Google Shape;41;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2" name="Google Shape;42;p3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 name="Google Shape;43;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Clr>
                <a:srgbClr val="888888"/>
              </a:buClr>
              <a:buSzPts val="1100"/>
              <a:buFont typeface="Jost Regular"/>
              <a:buNone/>
              <a:defRPr sz="1100" b="0" i="0" u="none" strike="noStrike" cap="none">
                <a:solidFill>
                  <a:srgbClr val="888888"/>
                </a:solidFill>
                <a:latin typeface="Jost Regular"/>
                <a:ea typeface="Jost Regular"/>
                <a:cs typeface="Jost Regular"/>
                <a:sym typeface="Jost Regular"/>
              </a:defRPr>
            </a:lvl1pPr>
            <a:lvl2pPr marL="0" marR="0" lvl="1" indent="0" algn="r" rtl="0">
              <a:spcBef>
                <a:spcPts val="0"/>
              </a:spcBef>
              <a:buClr>
                <a:srgbClr val="888888"/>
              </a:buClr>
              <a:buSzPts val="1100"/>
              <a:buFont typeface="Jost Regular"/>
              <a:buNone/>
              <a:defRPr sz="1100" b="0" i="0" u="none" strike="noStrike" cap="none">
                <a:solidFill>
                  <a:srgbClr val="888888"/>
                </a:solidFill>
                <a:latin typeface="Jost Regular"/>
                <a:ea typeface="Jost Regular"/>
                <a:cs typeface="Jost Regular"/>
                <a:sym typeface="Jost Regular"/>
              </a:defRPr>
            </a:lvl2pPr>
            <a:lvl3pPr marL="0" marR="0" lvl="2" indent="0" algn="r" rtl="0">
              <a:spcBef>
                <a:spcPts val="0"/>
              </a:spcBef>
              <a:buClr>
                <a:srgbClr val="888888"/>
              </a:buClr>
              <a:buSzPts val="1100"/>
              <a:buFont typeface="Jost Regular"/>
              <a:buNone/>
              <a:defRPr sz="1100" b="0" i="0" u="none" strike="noStrike" cap="none">
                <a:solidFill>
                  <a:srgbClr val="888888"/>
                </a:solidFill>
                <a:latin typeface="Jost Regular"/>
                <a:ea typeface="Jost Regular"/>
                <a:cs typeface="Jost Regular"/>
                <a:sym typeface="Jost Regular"/>
              </a:defRPr>
            </a:lvl3pPr>
            <a:lvl4pPr marL="0" marR="0" lvl="3" indent="0" algn="r" rtl="0">
              <a:spcBef>
                <a:spcPts val="0"/>
              </a:spcBef>
              <a:buClr>
                <a:srgbClr val="888888"/>
              </a:buClr>
              <a:buSzPts val="1100"/>
              <a:buFont typeface="Jost Regular"/>
              <a:buNone/>
              <a:defRPr sz="1100" b="0" i="0" u="none" strike="noStrike" cap="none">
                <a:solidFill>
                  <a:srgbClr val="888888"/>
                </a:solidFill>
                <a:latin typeface="Jost Regular"/>
                <a:ea typeface="Jost Regular"/>
                <a:cs typeface="Jost Regular"/>
                <a:sym typeface="Jost Regular"/>
              </a:defRPr>
            </a:lvl4pPr>
            <a:lvl5pPr marL="0" marR="0" lvl="4" indent="0" algn="r" rtl="0">
              <a:spcBef>
                <a:spcPts val="0"/>
              </a:spcBef>
              <a:buClr>
                <a:srgbClr val="888888"/>
              </a:buClr>
              <a:buSzPts val="1100"/>
              <a:buFont typeface="Jost Regular"/>
              <a:buNone/>
              <a:defRPr sz="1100" b="0" i="0" u="none" strike="noStrike" cap="none">
                <a:solidFill>
                  <a:srgbClr val="888888"/>
                </a:solidFill>
                <a:latin typeface="Jost Regular"/>
                <a:ea typeface="Jost Regular"/>
                <a:cs typeface="Jost Regular"/>
                <a:sym typeface="Jost Regular"/>
              </a:defRPr>
            </a:lvl5pPr>
            <a:lvl6pPr marL="0" marR="0" lvl="5" indent="0" algn="r" rtl="0">
              <a:spcBef>
                <a:spcPts val="0"/>
              </a:spcBef>
              <a:buClr>
                <a:srgbClr val="888888"/>
              </a:buClr>
              <a:buSzPts val="1100"/>
              <a:buFont typeface="Jost Regular"/>
              <a:buNone/>
              <a:defRPr sz="1100" b="0" i="0" u="none" strike="noStrike" cap="none">
                <a:solidFill>
                  <a:srgbClr val="888888"/>
                </a:solidFill>
                <a:latin typeface="Jost Regular"/>
                <a:ea typeface="Jost Regular"/>
                <a:cs typeface="Jost Regular"/>
                <a:sym typeface="Jost Regular"/>
              </a:defRPr>
            </a:lvl6pPr>
            <a:lvl7pPr marL="0" marR="0" lvl="6" indent="0" algn="r" rtl="0">
              <a:spcBef>
                <a:spcPts val="0"/>
              </a:spcBef>
              <a:buClr>
                <a:srgbClr val="888888"/>
              </a:buClr>
              <a:buSzPts val="1100"/>
              <a:buFont typeface="Jost Regular"/>
              <a:buNone/>
              <a:defRPr sz="1100" b="0" i="0" u="none" strike="noStrike" cap="none">
                <a:solidFill>
                  <a:srgbClr val="888888"/>
                </a:solidFill>
                <a:latin typeface="Jost Regular"/>
                <a:ea typeface="Jost Regular"/>
                <a:cs typeface="Jost Regular"/>
                <a:sym typeface="Jost Regular"/>
              </a:defRPr>
            </a:lvl7pPr>
            <a:lvl8pPr marL="0" marR="0" lvl="7" indent="0" algn="r" rtl="0">
              <a:spcBef>
                <a:spcPts val="0"/>
              </a:spcBef>
              <a:buClr>
                <a:srgbClr val="888888"/>
              </a:buClr>
              <a:buSzPts val="1100"/>
              <a:buFont typeface="Jost Regular"/>
              <a:buNone/>
              <a:defRPr sz="1100" b="0" i="0" u="none" strike="noStrike" cap="none">
                <a:solidFill>
                  <a:srgbClr val="888888"/>
                </a:solidFill>
                <a:latin typeface="Jost Regular"/>
                <a:ea typeface="Jost Regular"/>
                <a:cs typeface="Jost Regular"/>
                <a:sym typeface="Jost Regular"/>
              </a:defRPr>
            </a:lvl8pPr>
            <a:lvl9pPr marL="0" marR="0" lvl="8" indent="0" algn="r" rtl="0">
              <a:spcBef>
                <a:spcPts val="0"/>
              </a:spcBef>
              <a:buClr>
                <a:srgbClr val="888888"/>
              </a:buClr>
              <a:buSzPts val="1100"/>
              <a:buFont typeface="Jost Regular"/>
              <a:buNone/>
              <a:defRPr sz="1100" b="0" i="0" u="none" strike="noStrike" cap="none">
                <a:solidFill>
                  <a:srgbClr val="888888"/>
                </a:solidFill>
                <a:latin typeface="Jost Regular"/>
                <a:ea typeface="Jost Regular"/>
                <a:cs typeface="Jost Regular"/>
                <a:sym typeface="Jost Regular"/>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6"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1" name="Google Shape;11;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12" name="Google Shape;12;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100" b="0" i="0" u="none" strike="noStrike" cap="none">
                <a:solidFill>
                  <a:srgbClr val="888888"/>
                </a:solidFill>
                <a:latin typeface="Jost* Light" pitchFamily="2" charset="0"/>
                <a:ea typeface="Jost* Light" pitchFamily="2" charset="0"/>
                <a:cs typeface="Arial"/>
                <a:sym typeface="Arial"/>
              </a:defRPr>
            </a:lvl1pPr>
            <a:lvl2pPr marL="0" marR="0" lvl="1" indent="0" algn="r" rtl="0">
              <a:spcBef>
                <a:spcPts val="0"/>
              </a:spcBef>
              <a:buNone/>
              <a:defRPr sz="1100" b="0" i="0" u="none" strike="noStrike" cap="none">
                <a:solidFill>
                  <a:srgbClr val="888888"/>
                </a:solidFill>
                <a:latin typeface="Arial"/>
                <a:ea typeface="Arial"/>
                <a:cs typeface="Arial"/>
                <a:sym typeface="Arial"/>
              </a:defRPr>
            </a:lvl2pPr>
            <a:lvl3pPr marL="0" marR="0" lvl="2" indent="0" algn="r" rtl="0">
              <a:spcBef>
                <a:spcPts val="0"/>
              </a:spcBef>
              <a:buNone/>
              <a:defRPr sz="1100" b="0" i="0" u="none" strike="noStrike" cap="none">
                <a:solidFill>
                  <a:srgbClr val="888888"/>
                </a:solidFill>
                <a:latin typeface="Arial"/>
                <a:ea typeface="Arial"/>
                <a:cs typeface="Arial"/>
                <a:sym typeface="Arial"/>
              </a:defRPr>
            </a:lvl3pPr>
            <a:lvl4pPr marL="0" marR="0" lvl="3" indent="0" algn="r" rtl="0">
              <a:spcBef>
                <a:spcPts val="0"/>
              </a:spcBef>
              <a:buNone/>
              <a:defRPr sz="1100" b="0" i="0" u="none" strike="noStrike" cap="none">
                <a:solidFill>
                  <a:srgbClr val="888888"/>
                </a:solidFill>
                <a:latin typeface="Arial"/>
                <a:ea typeface="Arial"/>
                <a:cs typeface="Arial"/>
                <a:sym typeface="Arial"/>
              </a:defRPr>
            </a:lvl4pPr>
            <a:lvl5pPr marL="0" marR="0" lvl="4" indent="0" algn="r" rtl="0">
              <a:spcBef>
                <a:spcPts val="0"/>
              </a:spcBef>
              <a:buNone/>
              <a:defRPr sz="1100" b="0" i="0" u="none" strike="noStrike" cap="none">
                <a:solidFill>
                  <a:srgbClr val="888888"/>
                </a:solidFill>
                <a:latin typeface="Arial"/>
                <a:ea typeface="Arial"/>
                <a:cs typeface="Arial"/>
                <a:sym typeface="Arial"/>
              </a:defRPr>
            </a:lvl5pPr>
            <a:lvl6pPr marL="0" marR="0" lvl="5" indent="0" algn="r" rtl="0">
              <a:spcBef>
                <a:spcPts val="0"/>
              </a:spcBef>
              <a:buNone/>
              <a:defRPr sz="1100" b="0" i="0" u="none" strike="noStrike" cap="none">
                <a:solidFill>
                  <a:srgbClr val="888888"/>
                </a:solidFill>
                <a:latin typeface="Arial"/>
                <a:ea typeface="Arial"/>
                <a:cs typeface="Arial"/>
                <a:sym typeface="Arial"/>
              </a:defRPr>
            </a:lvl6pPr>
            <a:lvl7pPr marL="0" marR="0" lvl="6" indent="0" algn="r" rtl="0">
              <a:spcBef>
                <a:spcPts val="0"/>
              </a:spcBef>
              <a:buNone/>
              <a:defRPr sz="1100" b="0" i="0" u="none" strike="noStrike" cap="none">
                <a:solidFill>
                  <a:srgbClr val="888888"/>
                </a:solidFill>
                <a:latin typeface="Arial"/>
                <a:ea typeface="Arial"/>
                <a:cs typeface="Arial"/>
                <a:sym typeface="Arial"/>
              </a:defRPr>
            </a:lvl7pPr>
            <a:lvl8pPr marL="0" marR="0" lvl="7" indent="0" algn="r" rtl="0">
              <a:spcBef>
                <a:spcPts val="0"/>
              </a:spcBef>
              <a:buNone/>
              <a:defRPr sz="1100" b="0" i="0" u="none" strike="noStrike" cap="none">
                <a:solidFill>
                  <a:srgbClr val="888888"/>
                </a:solidFill>
                <a:latin typeface="Arial"/>
                <a:ea typeface="Arial"/>
                <a:cs typeface="Arial"/>
                <a:sym typeface="Arial"/>
              </a:defRPr>
            </a:lvl8pPr>
            <a:lvl9pPr marL="0" marR="0" lvl="8" indent="0" algn="r" rtl="0">
              <a:spcBef>
                <a:spcPts val="0"/>
              </a:spcBef>
              <a:buNone/>
              <a:defRPr sz="11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4280988917"/>
      </p:ext>
    </p:extLst>
  </p:cSld>
  <p:clrMap bg1="lt1" tx1="dk1" bg2="dk2" tx2="lt2" accent1="accent1" accent2="accent2" accent3="accent3" accent4="accent4" accent5="accent5" accent6="accent6" hlink="hlink" folHlink="folHlink"/>
  <p:sldLayoutIdLst>
    <p:sldLayoutId id="2147483658" r:id="rId1"/>
    <p:sldLayoutId id="2147483659"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Jost* Light" pitchFamily="2" charset="0"/>
          <a:ea typeface="Jost* Light"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Jost* Light" pitchFamily="2" charset="0"/>
          <a:ea typeface="Jost* Light"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
        <p:cNvGrpSpPr/>
        <p:nvPr/>
      </p:nvGrpSpPr>
      <p:grpSpPr>
        <a:xfrm>
          <a:off x="0" y="0"/>
          <a:ext cx="0" cy="0"/>
          <a:chOff x="0" y="0"/>
          <a:chExt cx="0" cy="0"/>
        </a:xfrm>
      </p:grpSpPr>
      <p:sp>
        <p:nvSpPr>
          <p:cNvPr id="20" name="Google Shape;20;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21" name="Google Shape;21;p3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22" name="Google Shape;22;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100" b="0" i="0" u="none" strike="noStrike" cap="none">
                <a:solidFill>
                  <a:srgbClr val="888888"/>
                </a:solidFill>
                <a:latin typeface="Jost* Light" pitchFamily="2" charset="0"/>
                <a:ea typeface="Jost* Light" pitchFamily="2" charset="0"/>
                <a:cs typeface="Arial"/>
                <a:sym typeface="Arial"/>
              </a:defRPr>
            </a:lvl1pPr>
            <a:lvl2pPr marL="0" marR="0" lvl="1" indent="0" algn="r" rtl="0">
              <a:spcBef>
                <a:spcPts val="0"/>
              </a:spcBef>
              <a:buNone/>
              <a:defRPr sz="1100" b="0" i="0" u="none" strike="noStrike" cap="none">
                <a:solidFill>
                  <a:srgbClr val="888888"/>
                </a:solidFill>
                <a:latin typeface="Arial"/>
                <a:ea typeface="Arial"/>
                <a:cs typeface="Arial"/>
                <a:sym typeface="Arial"/>
              </a:defRPr>
            </a:lvl2pPr>
            <a:lvl3pPr marL="0" marR="0" lvl="2" indent="0" algn="r" rtl="0">
              <a:spcBef>
                <a:spcPts val="0"/>
              </a:spcBef>
              <a:buNone/>
              <a:defRPr sz="1100" b="0" i="0" u="none" strike="noStrike" cap="none">
                <a:solidFill>
                  <a:srgbClr val="888888"/>
                </a:solidFill>
                <a:latin typeface="Arial"/>
                <a:ea typeface="Arial"/>
                <a:cs typeface="Arial"/>
                <a:sym typeface="Arial"/>
              </a:defRPr>
            </a:lvl3pPr>
            <a:lvl4pPr marL="0" marR="0" lvl="3" indent="0" algn="r" rtl="0">
              <a:spcBef>
                <a:spcPts val="0"/>
              </a:spcBef>
              <a:buNone/>
              <a:defRPr sz="1100" b="0" i="0" u="none" strike="noStrike" cap="none">
                <a:solidFill>
                  <a:srgbClr val="888888"/>
                </a:solidFill>
                <a:latin typeface="Arial"/>
                <a:ea typeface="Arial"/>
                <a:cs typeface="Arial"/>
                <a:sym typeface="Arial"/>
              </a:defRPr>
            </a:lvl4pPr>
            <a:lvl5pPr marL="0" marR="0" lvl="4" indent="0" algn="r" rtl="0">
              <a:spcBef>
                <a:spcPts val="0"/>
              </a:spcBef>
              <a:buNone/>
              <a:defRPr sz="1100" b="0" i="0" u="none" strike="noStrike" cap="none">
                <a:solidFill>
                  <a:srgbClr val="888888"/>
                </a:solidFill>
                <a:latin typeface="Arial"/>
                <a:ea typeface="Arial"/>
                <a:cs typeface="Arial"/>
                <a:sym typeface="Arial"/>
              </a:defRPr>
            </a:lvl5pPr>
            <a:lvl6pPr marL="0" marR="0" lvl="5" indent="0" algn="r" rtl="0">
              <a:spcBef>
                <a:spcPts val="0"/>
              </a:spcBef>
              <a:buNone/>
              <a:defRPr sz="1100" b="0" i="0" u="none" strike="noStrike" cap="none">
                <a:solidFill>
                  <a:srgbClr val="888888"/>
                </a:solidFill>
                <a:latin typeface="Arial"/>
                <a:ea typeface="Arial"/>
                <a:cs typeface="Arial"/>
                <a:sym typeface="Arial"/>
              </a:defRPr>
            </a:lvl6pPr>
            <a:lvl7pPr marL="0" marR="0" lvl="6" indent="0" algn="r" rtl="0">
              <a:spcBef>
                <a:spcPts val="0"/>
              </a:spcBef>
              <a:buNone/>
              <a:defRPr sz="1100" b="0" i="0" u="none" strike="noStrike" cap="none">
                <a:solidFill>
                  <a:srgbClr val="888888"/>
                </a:solidFill>
                <a:latin typeface="Arial"/>
                <a:ea typeface="Arial"/>
                <a:cs typeface="Arial"/>
                <a:sym typeface="Arial"/>
              </a:defRPr>
            </a:lvl7pPr>
            <a:lvl8pPr marL="0" marR="0" lvl="7" indent="0" algn="r" rtl="0">
              <a:spcBef>
                <a:spcPts val="0"/>
              </a:spcBef>
              <a:buNone/>
              <a:defRPr sz="1100" b="0" i="0" u="none" strike="noStrike" cap="none">
                <a:solidFill>
                  <a:srgbClr val="888888"/>
                </a:solidFill>
                <a:latin typeface="Arial"/>
                <a:ea typeface="Arial"/>
                <a:cs typeface="Arial"/>
                <a:sym typeface="Arial"/>
              </a:defRPr>
            </a:lvl8pPr>
            <a:lvl9pPr marL="0" marR="0" lvl="8" indent="0" algn="r" rtl="0">
              <a:spcBef>
                <a:spcPts val="0"/>
              </a:spcBef>
              <a:buNone/>
              <a:defRPr sz="11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074341870"/>
      </p:ext>
    </p:extLst>
  </p:cSld>
  <p:clrMap bg1="lt1" tx1="dk1" bg2="dk2" tx2="lt2" accent1="accent1" accent2="accent2" accent3="accent3" accent4="accent4" accent5="accent5" accent6="accent6" hlink="hlink" folHlink="folHlink"/>
  <p:sldLayoutIdLst>
    <p:sldLayoutId id="214748366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Jost* Light" pitchFamily="2" charset="0"/>
          <a:ea typeface="Jost* Light"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Jost* Light" pitchFamily="2" charset="0"/>
          <a:ea typeface="Jost* Light"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6.tiff"/><Relationship Id="rId13" Type="http://schemas.openxmlformats.org/officeDocument/2006/relationships/image" Target="../media/image41.tiff"/><Relationship Id="rId18" Type="http://schemas.openxmlformats.org/officeDocument/2006/relationships/image" Target="../media/image46.tiff"/><Relationship Id="rId3" Type="http://schemas.openxmlformats.org/officeDocument/2006/relationships/image" Target="../media/image31.tiff"/><Relationship Id="rId7" Type="http://schemas.openxmlformats.org/officeDocument/2006/relationships/image" Target="../media/image35.tiff"/><Relationship Id="rId12" Type="http://schemas.openxmlformats.org/officeDocument/2006/relationships/image" Target="../media/image40.tiff"/><Relationship Id="rId17" Type="http://schemas.openxmlformats.org/officeDocument/2006/relationships/image" Target="../media/image45.tiff"/><Relationship Id="rId2" Type="http://schemas.openxmlformats.org/officeDocument/2006/relationships/notesSlide" Target="../notesSlides/notesSlide10.xml"/><Relationship Id="rId16" Type="http://schemas.openxmlformats.org/officeDocument/2006/relationships/image" Target="../media/image44.tiff"/><Relationship Id="rId1" Type="http://schemas.openxmlformats.org/officeDocument/2006/relationships/slideLayout" Target="../slideLayouts/slideLayout7.xml"/><Relationship Id="rId6" Type="http://schemas.openxmlformats.org/officeDocument/2006/relationships/image" Target="../media/image34.tiff"/><Relationship Id="rId11" Type="http://schemas.openxmlformats.org/officeDocument/2006/relationships/image" Target="../media/image39.tiff"/><Relationship Id="rId5" Type="http://schemas.openxmlformats.org/officeDocument/2006/relationships/image" Target="../media/image33.tiff"/><Relationship Id="rId15" Type="http://schemas.openxmlformats.org/officeDocument/2006/relationships/image" Target="../media/image43.tiff"/><Relationship Id="rId10" Type="http://schemas.openxmlformats.org/officeDocument/2006/relationships/image" Target="../media/image38.tiff"/><Relationship Id="rId19" Type="http://schemas.openxmlformats.org/officeDocument/2006/relationships/image" Target="../media/image47.tiff"/><Relationship Id="rId4" Type="http://schemas.openxmlformats.org/officeDocument/2006/relationships/image" Target="../media/image32.tiff"/><Relationship Id="rId9" Type="http://schemas.openxmlformats.org/officeDocument/2006/relationships/image" Target="../media/image37.tiff"/><Relationship Id="rId14" Type="http://schemas.openxmlformats.org/officeDocument/2006/relationships/image" Target="../media/image42.tiff"/></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50.tiff"/><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6.tiff"/><Relationship Id="rId7"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9.tiff"/><Relationship Id="rId5" Type="http://schemas.openxmlformats.org/officeDocument/2006/relationships/image" Target="../media/image58.tiff"/><Relationship Id="rId4" Type="http://schemas.openxmlformats.org/officeDocument/2006/relationships/image" Target="../media/image57.tiff"/></Relationships>
</file>

<file path=ppt/slides/_rels/slide15.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9.tiff"/></Relationships>
</file>

<file path=ppt/slides/_rels/slide17.xml.rels><?xml version="1.0" encoding="UTF-8" standalone="yes"?>
<Relationships xmlns="http://schemas.openxmlformats.org/package/2006/relationships"><Relationship Id="rId8" Type="http://schemas.openxmlformats.org/officeDocument/2006/relationships/image" Target="../media/image19.tiff"/><Relationship Id="rId3" Type="http://schemas.openxmlformats.org/officeDocument/2006/relationships/image" Target="../media/image64.tiff"/><Relationship Id="rId7" Type="http://schemas.openxmlformats.org/officeDocument/2006/relationships/image" Target="../media/image18.tiff"/><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7.tiff"/><Relationship Id="rId11" Type="http://schemas.openxmlformats.org/officeDocument/2006/relationships/image" Target="../media/image22.tiff"/><Relationship Id="rId5" Type="http://schemas.openxmlformats.org/officeDocument/2006/relationships/image" Target="../media/image16.tiff"/><Relationship Id="rId10" Type="http://schemas.openxmlformats.org/officeDocument/2006/relationships/image" Target="../media/image20.tiff"/><Relationship Id="rId4" Type="http://schemas.openxmlformats.org/officeDocument/2006/relationships/image" Target="../media/image15.tiff"/><Relationship Id="rId9" Type="http://schemas.openxmlformats.org/officeDocument/2006/relationships/image" Target="../media/image21.tiff"/></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4.tiff"/><Relationship Id="rId4" Type="http://schemas.openxmlformats.org/officeDocument/2006/relationships/image" Target="../media/image13.tiff"/></Relationships>
</file>

<file path=ppt/slides/_rels/slide8.xml.rels><?xml version="1.0" encoding="UTF-8" standalone="yes"?>
<Relationships xmlns="http://schemas.openxmlformats.org/package/2006/relationships"><Relationship Id="rId8" Type="http://schemas.openxmlformats.org/officeDocument/2006/relationships/image" Target="../media/image20.tiff"/><Relationship Id="rId3" Type="http://schemas.openxmlformats.org/officeDocument/2006/relationships/image" Target="../media/image15.tiff"/><Relationship Id="rId7" Type="http://schemas.openxmlformats.org/officeDocument/2006/relationships/image" Target="../media/image19.tif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8.tiff"/><Relationship Id="rId5" Type="http://schemas.openxmlformats.org/officeDocument/2006/relationships/image" Target="../media/image17.tiff"/><Relationship Id="rId10" Type="http://schemas.openxmlformats.org/officeDocument/2006/relationships/image" Target="../media/image22.tiff"/><Relationship Id="rId4" Type="http://schemas.openxmlformats.org/officeDocument/2006/relationships/image" Target="../media/image16.tiff"/><Relationship Id="rId9" Type="http://schemas.openxmlformats.org/officeDocument/2006/relationships/image" Target="../media/image21.tiff"/></Relationships>
</file>

<file path=ppt/slides/_rels/slide9.xml.rels><?xml version="1.0" encoding="UTF-8" standalone="yes"?>
<Relationships xmlns="http://schemas.openxmlformats.org/package/2006/relationships"><Relationship Id="rId8" Type="http://schemas.openxmlformats.org/officeDocument/2006/relationships/image" Target="../media/image28.tiff"/><Relationship Id="rId3" Type="http://schemas.openxmlformats.org/officeDocument/2006/relationships/image" Target="../media/image23.tiff"/><Relationship Id="rId7" Type="http://schemas.openxmlformats.org/officeDocument/2006/relationships/image" Target="../media/image27.tif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6.tiff"/><Relationship Id="rId5" Type="http://schemas.openxmlformats.org/officeDocument/2006/relationships/image" Target="../media/image25.tiff"/><Relationship Id="rId10" Type="http://schemas.openxmlformats.org/officeDocument/2006/relationships/image" Target="../media/image30.tiff"/><Relationship Id="rId4" Type="http://schemas.openxmlformats.org/officeDocument/2006/relationships/image" Target="../media/image24.tiff"/><Relationship Id="rId9" Type="http://schemas.openxmlformats.org/officeDocument/2006/relationships/image" Target="../media/image29.tif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6"/>
        <p:cNvGrpSpPr/>
        <p:nvPr/>
      </p:nvGrpSpPr>
      <p:grpSpPr>
        <a:xfrm>
          <a:off x="0" y="0"/>
          <a:ext cx="0" cy="0"/>
          <a:chOff x="0" y="0"/>
          <a:chExt cx="0" cy="0"/>
        </a:xfrm>
      </p:grpSpPr>
      <p:sp>
        <p:nvSpPr>
          <p:cNvPr id="117" name="Google Shape;117;p1"/>
          <p:cNvSpPr txBox="1"/>
          <p:nvPr/>
        </p:nvSpPr>
        <p:spPr>
          <a:xfrm>
            <a:off x="510231" y="556854"/>
            <a:ext cx="4062171" cy="42164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spc="300" dirty="0">
                <a:solidFill>
                  <a:srgbClr val="535353"/>
                </a:solidFill>
                <a:latin typeface="Jost Regular"/>
                <a:ea typeface="Jost Regular"/>
                <a:cs typeface="Jost Regular"/>
                <a:sym typeface="Jost Regular"/>
              </a:rPr>
              <a:t>NAVIGATING THE STEPS TO CLIMATE NEUTRALITY:</a:t>
            </a:r>
            <a:endParaRPr sz="2400" b="0" i="0" u="none" strike="noStrike" cap="none" spc="300" dirty="0">
              <a:solidFill>
                <a:srgbClr val="535353"/>
              </a:solidFill>
              <a:latin typeface="Jost Regular"/>
              <a:ea typeface="Jost Regular"/>
              <a:cs typeface="Jost Regular"/>
              <a:sym typeface="Jost Regular"/>
            </a:endParaRPr>
          </a:p>
          <a:p>
            <a:pPr lvl="1" algn="ctr">
              <a:buSzPts val="3600"/>
            </a:pPr>
            <a:r>
              <a:rPr lang="en-US" sz="3600" b="0" i="0" u="none" strike="noStrike" cap="none" spc="300" dirty="0">
                <a:solidFill>
                  <a:srgbClr val="535353"/>
                </a:solidFill>
                <a:latin typeface="Jost Regular"/>
                <a:ea typeface="Jost Regular"/>
                <a:cs typeface="Jost Regular"/>
                <a:sym typeface="Jost Regular"/>
              </a:rPr>
              <a:t>PRIORITIZING AND ALIGNING</a:t>
            </a:r>
            <a:endParaRPr sz="1200" b="0" i="0" u="none" strike="noStrike" cap="none" spc="300" dirty="0">
              <a:solidFill>
                <a:srgbClr val="535353"/>
              </a:solidFill>
              <a:latin typeface="Jost Regular"/>
              <a:ea typeface="Jost Regular"/>
              <a:cs typeface="Jost Regular"/>
              <a:sym typeface="Jost Regular"/>
            </a:endParaRPr>
          </a:p>
          <a:p>
            <a:pPr marL="0" marR="0" lvl="0" indent="0" algn="ctr" rtl="0">
              <a:lnSpc>
                <a:spcPct val="100000"/>
              </a:lnSpc>
              <a:spcBef>
                <a:spcPts val="0"/>
              </a:spcBef>
              <a:spcAft>
                <a:spcPts val="0"/>
              </a:spcAft>
              <a:buClr>
                <a:srgbClr val="000000"/>
              </a:buClr>
              <a:buSzPts val="1200"/>
              <a:buFont typeface="Calibri"/>
              <a:buNone/>
            </a:pPr>
            <a:endParaRPr sz="1200" b="0" i="0" u="none" strike="noStrike" cap="none" dirty="0">
              <a:solidFill>
                <a:srgbClr val="535353"/>
              </a:solidFill>
              <a:latin typeface="Jost Regular"/>
              <a:ea typeface="Jost Regular"/>
              <a:cs typeface="Jost Regular"/>
              <a:sym typeface="Jost Regular"/>
            </a:endParaRPr>
          </a:p>
          <a:p>
            <a:pPr marL="0" marR="0" lvl="0" indent="0" algn="ctr" rtl="0">
              <a:lnSpc>
                <a:spcPct val="100000"/>
              </a:lnSpc>
              <a:spcBef>
                <a:spcPts val="0"/>
              </a:spcBef>
              <a:spcAft>
                <a:spcPts val="0"/>
              </a:spcAft>
              <a:buClr>
                <a:srgbClr val="000000"/>
              </a:buClr>
              <a:buSzPts val="1200"/>
              <a:buFont typeface="Calibri"/>
              <a:buNone/>
            </a:pPr>
            <a:endParaRPr sz="1200" b="0" i="0" u="none" strike="noStrike" cap="none" dirty="0">
              <a:solidFill>
                <a:srgbClr val="535353"/>
              </a:solidFill>
              <a:latin typeface="Jost Regular"/>
              <a:ea typeface="Jost Regular"/>
              <a:cs typeface="Jost Regular"/>
              <a:sym typeface="Jost Regular"/>
            </a:endParaRPr>
          </a:p>
          <a:p>
            <a:pPr marL="0" marR="0" lvl="0" indent="0" algn="ctr" rtl="0">
              <a:lnSpc>
                <a:spcPct val="100000"/>
              </a:lnSpc>
              <a:spcBef>
                <a:spcPts val="0"/>
              </a:spcBef>
              <a:spcAft>
                <a:spcPts val="0"/>
              </a:spcAft>
              <a:buClr>
                <a:srgbClr val="000000"/>
              </a:buClr>
              <a:buSzPts val="1200"/>
              <a:buFont typeface="Calibri"/>
              <a:buNone/>
            </a:pPr>
            <a:endParaRPr sz="1200" b="0" i="0" u="none" strike="noStrike" cap="none" dirty="0">
              <a:solidFill>
                <a:srgbClr val="535353"/>
              </a:solidFill>
              <a:latin typeface="Jost Regular"/>
              <a:ea typeface="Jost Regular"/>
              <a:cs typeface="Jost Regular"/>
              <a:sym typeface="Jost Regular"/>
            </a:endParaRPr>
          </a:p>
          <a:p>
            <a:pPr marL="0" marR="0" lvl="0" indent="0" algn="ctr" rtl="0">
              <a:lnSpc>
                <a:spcPct val="100000"/>
              </a:lnSpc>
              <a:spcBef>
                <a:spcPts val="0"/>
              </a:spcBef>
              <a:spcAft>
                <a:spcPts val="0"/>
              </a:spcAft>
              <a:buClr>
                <a:srgbClr val="000000"/>
              </a:buClr>
              <a:buSzPts val="1200"/>
              <a:buFont typeface="Calibri"/>
              <a:buNone/>
            </a:pPr>
            <a:endParaRPr sz="1200" b="0" i="0" u="none" strike="noStrike" cap="none" dirty="0">
              <a:solidFill>
                <a:srgbClr val="535353"/>
              </a:solidFill>
              <a:latin typeface="Jost Regular"/>
              <a:ea typeface="Jost Regular"/>
              <a:cs typeface="Jost Regular"/>
              <a:sym typeface="Jost Regular"/>
            </a:endParaRPr>
          </a:p>
          <a:p>
            <a:pPr marL="0" marR="0" lvl="0" indent="0" algn="ctr" rtl="0">
              <a:lnSpc>
                <a:spcPct val="100000"/>
              </a:lnSpc>
              <a:spcBef>
                <a:spcPts val="0"/>
              </a:spcBef>
              <a:spcAft>
                <a:spcPts val="0"/>
              </a:spcAft>
              <a:buClr>
                <a:srgbClr val="000000"/>
              </a:buClr>
              <a:buSzPts val="1200"/>
              <a:buFont typeface="Calibri"/>
              <a:buNone/>
            </a:pPr>
            <a:endParaRPr sz="1200" b="0" i="0" u="none" strike="noStrike" cap="none" dirty="0">
              <a:solidFill>
                <a:srgbClr val="535353"/>
              </a:solidFill>
              <a:latin typeface="Jost Regular"/>
              <a:ea typeface="Jost Regular"/>
              <a:cs typeface="Jost Regular"/>
              <a:sym typeface="Jost Regular"/>
            </a:endParaRPr>
          </a:p>
          <a:p>
            <a:pPr marL="0" marR="0" lvl="0" indent="0" algn="ctr" rtl="0">
              <a:lnSpc>
                <a:spcPct val="100000"/>
              </a:lnSpc>
              <a:spcBef>
                <a:spcPts val="0"/>
              </a:spcBef>
              <a:spcAft>
                <a:spcPts val="0"/>
              </a:spcAft>
              <a:buClr>
                <a:srgbClr val="000000"/>
              </a:buClr>
              <a:buSzPts val="1200"/>
              <a:buFont typeface="Calibri"/>
              <a:buNone/>
            </a:pPr>
            <a:endParaRPr sz="1200" b="0" i="0" u="none" strike="noStrike" cap="none" dirty="0">
              <a:solidFill>
                <a:srgbClr val="535353"/>
              </a:solidFill>
              <a:latin typeface="Jost Regular"/>
              <a:ea typeface="Jost Regular"/>
              <a:cs typeface="Jost Regular"/>
              <a:sym typeface="Jost Regular"/>
            </a:endParaRPr>
          </a:p>
          <a:p>
            <a:pPr marL="0" marR="0" lvl="0" indent="0" algn="ctr" rtl="0">
              <a:lnSpc>
                <a:spcPct val="100000"/>
              </a:lnSpc>
              <a:spcBef>
                <a:spcPts val="0"/>
              </a:spcBef>
              <a:spcAft>
                <a:spcPts val="0"/>
              </a:spcAft>
              <a:buClr>
                <a:srgbClr val="000000"/>
              </a:buClr>
              <a:buSzPts val="1200"/>
              <a:buFont typeface="Calibri"/>
              <a:buNone/>
            </a:pPr>
            <a:endParaRPr sz="1200" b="0" i="0" u="none" strike="noStrike" cap="none" dirty="0">
              <a:solidFill>
                <a:srgbClr val="535353"/>
              </a:solidFill>
              <a:latin typeface="Jost Regular"/>
              <a:ea typeface="Jost Regular"/>
              <a:cs typeface="Jost Regular"/>
              <a:sym typeface="Jost Regular"/>
            </a:endParaRPr>
          </a:p>
          <a:p>
            <a:pPr marL="0" marR="0" lvl="0" indent="0" algn="ctr" rtl="0">
              <a:lnSpc>
                <a:spcPct val="100000"/>
              </a:lnSpc>
              <a:spcBef>
                <a:spcPts val="0"/>
              </a:spcBef>
              <a:spcAft>
                <a:spcPts val="0"/>
              </a:spcAft>
              <a:buClr>
                <a:srgbClr val="000000"/>
              </a:buClr>
              <a:buSzPts val="1200"/>
              <a:buFont typeface="Calibri"/>
              <a:buNone/>
            </a:pPr>
            <a:endParaRPr sz="1200" b="0" i="0" u="none" strike="noStrike" cap="none" dirty="0">
              <a:solidFill>
                <a:srgbClr val="535353"/>
              </a:solidFill>
              <a:latin typeface="Jost Regular"/>
              <a:ea typeface="Jost Regular"/>
              <a:cs typeface="Jost Regular"/>
              <a:sym typeface="Jost Regular"/>
            </a:endParaRPr>
          </a:p>
          <a:p>
            <a:pPr marL="0" marR="0" lvl="0" indent="0" algn="ctr" rtl="0">
              <a:lnSpc>
                <a:spcPct val="100000"/>
              </a:lnSpc>
              <a:spcBef>
                <a:spcPts val="0"/>
              </a:spcBef>
              <a:spcAft>
                <a:spcPts val="0"/>
              </a:spcAft>
              <a:buClr>
                <a:srgbClr val="535353"/>
              </a:buClr>
              <a:buSzPts val="1200"/>
              <a:buFont typeface="Arial"/>
              <a:buNone/>
            </a:pPr>
            <a:r>
              <a:rPr lang="en-US" sz="1400" b="0" i="0" u="none" strike="noStrike" cap="none" dirty="0">
                <a:solidFill>
                  <a:srgbClr val="000000"/>
                </a:solidFill>
                <a:latin typeface="Jost Regular"/>
                <a:ea typeface="Jost Regular"/>
                <a:cs typeface="Jost Regular"/>
                <a:sym typeface="Jost Regular"/>
              </a:rPr>
              <a:t>JULY 16, 2021</a:t>
            </a:r>
            <a:endParaRPr dirty="0"/>
          </a:p>
          <a:p>
            <a:pPr marL="0" marR="0" lvl="0" indent="0" algn="ctr" rtl="0">
              <a:lnSpc>
                <a:spcPct val="100000"/>
              </a:lnSpc>
              <a:spcBef>
                <a:spcPts val="0"/>
              </a:spcBef>
              <a:spcAft>
                <a:spcPts val="0"/>
              </a:spcAft>
              <a:buClr>
                <a:srgbClr val="535353"/>
              </a:buClr>
              <a:buSzPts val="1200"/>
              <a:buFont typeface="Arial"/>
              <a:buNone/>
            </a:pPr>
            <a:r>
              <a:rPr lang="en-US" sz="1400" b="0" i="0" u="none" strike="noStrike" cap="none" dirty="0">
                <a:solidFill>
                  <a:srgbClr val="000000"/>
                </a:solidFill>
                <a:latin typeface="Jost Regular"/>
                <a:ea typeface="Jost Regular"/>
                <a:cs typeface="Jost Regular"/>
                <a:sym typeface="Jost Regular"/>
              </a:rPr>
              <a:t>1–2:30 P.M. ET</a:t>
            </a:r>
            <a:endParaRPr sz="1400" b="0" i="0" u="none" strike="noStrike" cap="none" dirty="0">
              <a:solidFill>
                <a:srgbClr val="000000"/>
              </a:solidFill>
              <a:latin typeface="Jost Regular"/>
              <a:ea typeface="Jost Regular"/>
              <a:cs typeface="Jost Regular"/>
              <a:sym typeface="Jost Regul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13"/>
          <p:cNvSpPr txBox="1"/>
          <p:nvPr/>
        </p:nvSpPr>
        <p:spPr>
          <a:xfrm>
            <a:off x="0" y="48127"/>
            <a:ext cx="12192000"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3200"/>
              <a:buFont typeface="Arial"/>
              <a:buNone/>
              <a:tabLst/>
              <a:defRPr/>
            </a:pPr>
            <a:r>
              <a:rPr kumimoji="0" lang="en-US" sz="3200" b="0" i="0" u="none" strike="noStrike" kern="0" cap="none" spc="300" normalizeH="0" baseline="0" noProof="0" dirty="0">
                <a:ln>
                  <a:noFill/>
                </a:ln>
                <a:solidFill>
                  <a:srgbClr val="FFFFFF"/>
                </a:solidFill>
                <a:effectLst/>
                <a:uLnTx/>
                <a:uFillTx/>
                <a:latin typeface="Jost* Light" pitchFamily="2" charset="0"/>
                <a:ea typeface="Jost* Light" pitchFamily="2" charset="0"/>
                <a:cs typeface="Arial"/>
                <a:sym typeface="Arial"/>
              </a:rPr>
              <a:t>1. ENGAGE STAKEHOLDERS</a:t>
            </a:r>
            <a:endParaRPr kumimoji="0" sz="1400" b="0" i="0" u="none" strike="noStrike" kern="0" cap="none" spc="300" normalizeH="0" baseline="0" noProof="0" dirty="0">
              <a:ln>
                <a:noFill/>
              </a:ln>
              <a:solidFill>
                <a:srgbClr val="000000"/>
              </a:solidFill>
              <a:effectLst/>
              <a:uLnTx/>
              <a:uFillTx/>
              <a:latin typeface="Jost* Light" pitchFamily="2" charset="0"/>
              <a:ea typeface="Jost* Light" pitchFamily="2" charset="0"/>
              <a:cs typeface="Arial"/>
              <a:sym typeface="Arial"/>
            </a:endParaRPr>
          </a:p>
        </p:txBody>
      </p:sp>
      <p:grpSp>
        <p:nvGrpSpPr>
          <p:cNvPr id="88" name="Group 87">
            <a:extLst>
              <a:ext uri="{FF2B5EF4-FFF2-40B4-BE49-F238E27FC236}">
                <a16:creationId xmlns:a16="http://schemas.microsoft.com/office/drawing/2014/main" id="{98FC083E-99D1-A54A-94DF-6084FEB2F420}"/>
              </a:ext>
            </a:extLst>
          </p:cNvPr>
          <p:cNvGrpSpPr/>
          <p:nvPr/>
        </p:nvGrpSpPr>
        <p:grpSpPr>
          <a:xfrm>
            <a:off x="1255656" y="1763061"/>
            <a:ext cx="1766586" cy="1859619"/>
            <a:chOff x="4748145" y="2386072"/>
            <a:chExt cx="2377661" cy="2502874"/>
          </a:xfrm>
        </p:grpSpPr>
        <p:pic>
          <p:nvPicPr>
            <p:cNvPr id="20" name="Picture 19">
              <a:extLst>
                <a:ext uri="{FF2B5EF4-FFF2-40B4-BE49-F238E27FC236}">
                  <a16:creationId xmlns:a16="http://schemas.microsoft.com/office/drawing/2014/main" id="{A86B06F4-8864-0E4F-B8A8-A79EF58DE0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48145" y="2511285"/>
              <a:ext cx="2377661" cy="2377661"/>
            </a:xfrm>
            <a:prstGeom prst="rect">
              <a:avLst/>
            </a:prstGeom>
          </p:spPr>
        </p:pic>
        <p:pic>
          <p:nvPicPr>
            <p:cNvPr id="33" name="Picture 32">
              <a:extLst>
                <a:ext uri="{FF2B5EF4-FFF2-40B4-BE49-F238E27FC236}">
                  <a16:creationId xmlns:a16="http://schemas.microsoft.com/office/drawing/2014/main" id="{651B672D-77D9-D94F-9B51-59547FC21A8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03322" y="2386072"/>
              <a:ext cx="699569" cy="699569"/>
            </a:xfrm>
            <a:prstGeom prst="rect">
              <a:avLst/>
            </a:prstGeom>
          </p:spPr>
        </p:pic>
      </p:grpSp>
      <p:grpSp>
        <p:nvGrpSpPr>
          <p:cNvPr id="84" name="Group 83">
            <a:extLst>
              <a:ext uri="{FF2B5EF4-FFF2-40B4-BE49-F238E27FC236}">
                <a16:creationId xmlns:a16="http://schemas.microsoft.com/office/drawing/2014/main" id="{0C506B61-C849-414B-A6B7-24638A137E99}"/>
              </a:ext>
            </a:extLst>
          </p:cNvPr>
          <p:cNvGrpSpPr/>
          <p:nvPr/>
        </p:nvGrpSpPr>
        <p:grpSpPr>
          <a:xfrm>
            <a:off x="488633" y="1583195"/>
            <a:ext cx="1064472" cy="1088846"/>
            <a:chOff x="2013463" y="1867811"/>
            <a:chExt cx="1771377" cy="1771377"/>
          </a:xfrm>
        </p:grpSpPr>
        <p:pic>
          <p:nvPicPr>
            <p:cNvPr id="45" name="Picture 44">
              <a:extLst>
                <a:ext uri="{FF2B5EF4-FFF2-40B4-BE49-F238E27FC236}">
                  <a16:creationId xmlns:a16="http://schemas.microsoft.com/office/drawing/2014/main" id="{2D871DA1-3D7B-A04F-8370-C503B71F5E0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13463" y="1867811"/>
              <a:ext cx="1771377" cy="1771377"/>
            </a:xfrm>
            <a:prstGeom prst="rect">
              <a:avLst/>
            </a:prstGeom>
          </p:spPr>
        </p:pic>
        <p:sp>
          <p:nvSpPr>
            <p:cNvPr id="66" name="TextBox 65">
              <a:extLst>
                <a:ext uri="{FF2B5EF4-FFF2-40B4-BE49-F238E27FC236}">
                  <a16:creationId xmlns:a16="http://schemas.microsoft.com/office/drawing/2014/main" id="{2E79CBBD-3EE8-DA4C-B1DB-A79ED093C7B7}"/>
                </a:ext>
              </a:extLst>
            </p:cNvPr>
            <p:cNvSpPr txBox="1"/>
            <p:nvPr/>
          </p:nvSpPr>
          <p:spPr>
            <a:xfrm>
              <a:off x="2800064" y="2495774"/>
              <a:ext cx="19626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Jost* Book" pitchFamily="2" charset="0"/>
                  <a:ea typeface="Jost* Book" pitchFamily="2" charset="0"/>
                  <a:cs typeface="+mn-cs"/>
                </a:rPr>
                <a:t>$</a:t>
              </a:r>
            </a:p>
          </p:txBody>
        </p:sp>
      </p:grpSp>
      <p:grpSp>
        <p:nvGrpSpPr>
          <p:cNvPr id="83" name="Group 82">
            <a:extLst>
              <a:ext uri="{FF2B5EF4-FFF2-40B4-BE49-F238E27FC236}">
                <a16:creationId xmlns:a16="http://schemas.microsoft.com/office/drawing/2014/main" id="{A87E0105-2217-404F-8A8A-3DAAB3C88B8B}"/>
              </a:ext>
            </a:extLst>
          </p:cNvPr>
          <p:cNvGrpSpPr/>
          <p:nvPr/>
        </p:nvGrpSpPr>
        <p:grpSpPr>
          <a:xfrm>
            <a:off x="1202309" y="1047210"/>
            <a:ext cx="2030282" cy="936525"/>
            <a:chOff x="4290930" y="904745"/>
            <a:chExt cx="3311607" cy="1527572"/>
          </a:xfrm>
        </p:grpSpPr>
        <p:pic>
          <p:nvPicPr>
            <p:cNvPr id="34" name="Picture 33">
              <a:extLst>
                <a:ext uri="{FF2B5EF4-FFF2-40B4-BE49-F238E27FC236}">
                  <a16:creationId xmlns:a16="http://schemas.microsoft.com/office/drawing/2014/main" id="{2B6BF494-D48C-D840-84B7-3C5DDE3FD1F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90930" y="917869"/>
              <a:ext cx="1514448" cy="1514448"/>
            </a:xfrm>
            <a:prstGeom prst="rect">
              <a:avLst/>
            </a:prstGeom>
          </p:spPr>
        </p:pic>
        <p:pic>
          <p:nvPicPr>
            <p:cNvPr id="113" name="Picture 112">
              <a:extLst>
                <a:ext uri="{FF2B5EF4-FFF2-40B4-BE49-F238E27FC236}">
                  <a16:creationId xmlns:a16="http://schemas.microsoft.com/office/drawing/2014/main" id="{CA8D8C90-5FEB-CA42-9CE2-722902CC788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97368" y="904745"/>
              <a:ext cx="1514448" cy="1514448"/>
            </a:xfrm>
            <a:prstGeom prst="rect">
              <a:avLst/>
            </a:prstGeom>
          </p:spPr>
        </p:pic>
        <p:pic>
          <p:nvPicPr>
            <p:cNvPr id="114" name="Picture 113">
              <a:extLst>
                <a:ext uri="{FF2B5EF4-FFF2-40B4-BE49-F238E27FC236}">
                  <a16:creationId xmlns:a16="http://schemas.microsoft.com/office/drawing/2014/main" id="{4AFC78D5-F3E0-B24B-B196-474F2EA0BFC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47418" y="907111"/>
              <a:ext cx="1514448" cy="1514448"/>
            </a:xfrm>
            <a:prstGeom prst="rect">
              <a:avLst/>
            </a:prstGeom>
          </p:spPr>
        </p:pic>
        <p:pic>
          <p:nvPicPr>
            <p:cNvPr id="115" name="Picture 114">
              <a:extLst>
                <a:ext uri="{FF2B5EF4-FFF2-40B4-BE49-F238E27FC236}">
                  <a16:creationId xmlns:a16="http://schemas.microsoft.com/office/drawing/2014/main" id="{9EA4AF2F-D091-704C-B667-7C13816C865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44211" y="911271"/>
              <a:ext cx="1514448" cy="1514448"/>
            </a:xfrm>
            <a:prstGeom prst="rect">
              <a:avLst/>
            </a:prstGeom>
          </p:spPr>
        </p:pic>
        <p:pic>
          <p:nvPicPr>
            <p:cNvPr id="116" name="Picture 115">
              <a:extLst>
                <a:ext uri="{FF2B5EF4-FFF2-40B4-BE49-F238E27FC236}">
                  <a16:creationId xmlns:a16="http://schemas.microsoft.com/office/drawing/2014/main" id="{BE5643AB-EE07-2849-A41B-66F37C3DD06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88089" y="914855"/>
              <a:ext cx="1514448" cy="1514448"/>
            </a:xfrm>
            <a:prstGeom prst="rect">
              <a:avLst/>
            </a:prstGeom>
          </p:spPr>
        </p:pic>
        <p:pic>
          <p:nvPicPr>
            <p:cNvPr id="77" name="Picture 76">
              <a:extLst>
                <a:ext uri="{FF2B5EF4-FFF2-40B4-BE49-F238E27FC236}">
                  <a16:creationId xmlns:a16="http://schemas.microsoft.com/office/drawing/2014/main" id="{F0DF3E9F-7F8A-D64B-A45B-8E303E542F9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845276" y="1374821"/>
              <a:ext cx="425658" cy="425658"/>
            </a:xfrm>
            <a:prstGeom prst="rect">
              <a:avLst/>
            </a:prstGeom>
          </p:spPr>
        </p:pic>
        <p:sp>
          <p:nvSpPr>
            <p:cNvPr id="133" name="TextBox 132">
              <a:extLst>
                <a:ext uri="{FF2B5EF4-FFF2-40B4-BE49-F238E27FC236}">
                  <a16:creationId xmlns:a16="http://schemas.microsoft.com/office/drawing/2014/main" id="{0EB8E869-039D-5B40-94F9-E878392DC63C}"/>
                </a:ext>
              </a:extLst>
            </p:cNvPr>
            <p:cNvSpPr txBox="1"/>
            <p:nvPr/>
          </p:nvSpPr>
          <p:spPr>
            <a:xfrm>
              <a:off x="5403187" y="1431147"/>
              <a:ext cx="19626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Jost* Book" pitchFamily="2" charset="0"/>
                  <a:ea typeface="Jost* Book" pitchFamily="2" charset="0"/>
                  <a:cs typeface="+mn-cs"/>
                </a:rPr>
                <a:t>$</a:t>
              </a:r>
            </a:p>
          </p:txBody>
        </p:sp>
        <p:pic>
          <p:nvPicPr>
            <p:cNvPr id="134" name="Picture 133">
              <a:extLst>
                <a:ext uri="{FF2B5EF4-FFF2-40B4-BE49-F238E27FC236}">
                  <a16:creationId xmlns:a16="http://schemas.microsoft.com/office/drawing/2014/main" id="{8E5F6031-AD4F-7B4F-95C3-F46CE288C1E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50674" y="1371667"/>
              <a:ext cx="425658" cy="425658"/>
            </a:xfrm>
            <a:prstGeom prst="rect">
              <a:avLst/>
            </a:prstGeom>
          </p:spPr>
        </p:pic>
        <p:sp>
          <p:nvSpPr>
            <p:cNvPr id="135" name="TextBox 134">
              <a:extLst>
                <a:ext uri="{FF2B5EF4-FFF2-40B4-BE49-F238E27FC236}">
                  <a16:creationId xmlns:a16="http://schemas.microsoft.com/office/drawing/2014/main" id="{9FCB332F-2294-5746-B8E2-9DD26C516257}"/>
                </a:ext>
              </a:extLst>
            </p:cNvPr>
            <p:cNvSpPr txBox="1"/>
            <p:nvPr/>
          </p:nvSpPr>
          <p:spPr>
            <a:xfrm>
              <a:off x="6308585" y="1427993"/>
              <a:ext cx="19626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Jost* Book" pitchFamily="2" charset="0"/>
                  <a:ea typeface="Jost* Book" pitchFamily="2" charset="0"/>
                  <a:cs typeface="+mn-cs"/>
                </a:rPr>
                <a:t>$</a:t>
              </a:r>
            </a:p>
          </p:txBody>
        </p:sp>
        <p:pic>
          <p:nvPicPr>
            <p:cNvPr id="136" name="Picture 135">
              <a:extLst>
                <a:ext uri="{FF2B5EF4-FFF2-40B4-BE49-F238E27FC236}">
                  <a16:creationId xmlns:a16="http://schemas.microsoft.com/office/drawing/2014/main" id="{443D2CC7-6ED5-AA4B-8222-B5368A3E79A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32589" y="1371667"/>
              <a:ext cx="425658" cy="425658"/>
            </a:xfrm>
            <a:prstGeom prst="rect">
              <a:avLst/>
            </a:prstGeom>
          </p:spPr>
        </p:pic>
      </p:grpSp>
      <p:grpSp>
        <p:nvGrpSpPr>
          <p:cNvPr id="85" name="Group 84">
            <a:extLst>
              <a:ext uri="{FF2B5EF4-FFF2-40B4-BE49-F238E27FC236}">
                <a16:creationId xmlns:a16="http://schemas.microsoft.com/office/drawing/2014/main" id="{23DACE05-6141-7A46-A0C5-DB701ACC9EF1}"/>
              </a:ext>
            </a:extLst>
          </p:cNvPr>
          <p:cNvGrpSpPr/>
          <p:nvPr/>
        </p:nvGrpSpPr>
        <p:grpSpPr>
          <a:xfrm>
            <a:off x="75511" y="2527437"/>
            <a:ext cx="1881671" cy="1020636"/>
            <a:chOff x="1366175" y="3544450"/>
            <a:chExt cx="3010870" cy="1732568"/>
          </a:xfrm>
        </p:grpSpPr>
        <p:pic>
          <p:nvPicPr>
            <p:cNvPr id="61" name="Picture 60">
              <a:extLst>
                <a:ext uri="{FF2B5EF4-FFF2-40B4-BE49-F238E27FC236}">
                  <a16:creationId xmlns:a16="http://schemas.microsoft.com/office/drawing/2014/main" id="{37E29C34-BA34-7744-B1A2-06163279564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025512" y="3555133"/>
              <a:ext cx="1711202" cy="1711202"/>
            </a:xfrm>
            <a:prstGeom prst="rect">
              <a:avLst/>
            </a:prstGeom>
          </p:spPr>
        </p:pic>
        <p:pic>
          <p:nvPicPr>
            <p:cNvPr id="125" name="Picture 124">
              <a:extLst>
                <a:ext uri="{FF2B5EF4-FFF2-40B4-BE49-F238E27FC236}">
                  <a16:creationId xmlns:a16="http://schemas.microsoft.com/office/drawing/2014/main" id="{3C15E04D-0B63-C64B-91E0-850E353645E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366175" y="3565816"/>
              <a:ext cx="1711202" cy="1711202"/>
            </a:xfrm>
            <a:prstGeom prst="rect">
              <a:avLst/>
            </a:prstGeom>
          </p:spPr>
        </p:pic>
        <p:pic>
          <p:nvPicPr>
            <p:cNvPr id="126" name="Picture 125">
              <a:extLst>
                <a:ext uri="{FF2B5EF4-FFF2-40B4-BE49-F238E27FC236}">
                  <a16:creationId xmlns:a16="http://schemas.microsoft.com/office/drawing/2014/main" id="{BA65C5E9-929F-E94D-B6B6-7863E6DAC10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665843" y="3544450"/>
              <a:ext cx="1711202" cy="1711202"/>
            </a:xfrm>
            <a:prstGeom prst="rect">
              <a:avLst/>
            </a:prstGeom>
          </p:spPr>
        </p:pic>
        <p:pic>
          <p:nvPicPr>
            <p:cNvPr id="78" name="Picture 77">
              <a:extLst>
                <a:ext uri="{FF2B5EF4-FFF2-40B4-BE49-F238E27FC236}">
                  <a16:creationId xmlns:a16="http://schemas.microsoft.com/office/drawing/2014/main" id="{2140F3C6-E294-D841-99B6-08F912507B0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013007" y="4135878"/>
              <a:ext cx="439335" cy="439335"/>
            </a:xfrm>
            <a:prstGeom prst="rect">
              <a:avLst/>
            </a:prstGeom>
          </p:spPr>
        </p:pic>
        <p:pic>
          <p:nvPicPr>
            <p:cNvPr id="79" name="Picture 78">
              <a:extLst>
                <a:ext uri="{FF2B5EF4-FFF2-40B4-BE49-F238E27FC236}">
                  <a16:creationId xmlns:a16="http://schemas.microsoft.com/office/drawing/2014/main" id="{6FC5C05E-2FED-604C-B131-7318784121C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642193" y="4072889"/>
              <a:ext cx="483269" cy="483269"/>
            </a:xfrm>
            <a:prstGeom prst="rect">
              <a:avLst/>
            </a:prstGeom>
          </p:spPr>
        </p:pic>
        <p:pic>
          <p:nvPicPr>
            <p:cNvPr id="80" name="Picture 79">
              <a:extLst>
                <a:ext uri="{FF2B5EF4-FFF2-40B4-BE49-F238E27FC236}">
                  <a16:creationId xmlns:a16="http://schemas.microsoft.com/office/drawing/2014/main" id="{C4CF78B0-1F4F-BB42-9B66-57399947C52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356405" y="4131507"/>
              <a:ext cx="330078" cy="330078"/>
            </a:xfrm>
            <a:prstGeom prst="rect">
              <a:avLst/>
            </a:prstGeom>
          </p:spPr>
        </p:pic>
      </p:grpSp>
      <p:grpSp>
        <p:nvGrpSpPr>
          <p:cNvPr id="86" name="Group 85">
            <a:extLst>
              <a:ext uri="{FF2B5EF4-FFF2-40B4-BE49-F238E27FC236}">
                <a16:creationId xmlns:a16="http://schemas.microsoft.com/office/drawing/2014/main" id="{60EE3D38-2D51-0E41-97BC-CEF9C08E94E1}"/>
              </a:ext>
            </a:extLst>
          </p:cNvPr>
          <p:cNvGrpSpPr/>
          <p:nvPr/>
        </p:nvGrpSpPr>
        <p:grpSpPr>
          <a:xfrm>
            <a:off x="577495" y="3229719"/>
            <a:ext cx="3255294" cy="1261770"/>
            <a:chOff x="3464774" y="4791671"/>
            <a:chExt cx="5309732" cy="2058082"/>
          </a:xfrm>
        </p:grpSpPr>
        <p:pic>
          <p:nvPicPr>
            <p:cNvPr id="44" name="Picture 43">
              <a:extLst>
                <a:ext uri="{FF2B5EF4-FFF2-40B4-BE49-F238E27FC236}">
                  <a16:creationId xmlns:a16="http://schemas.microsoft.com/office/drawing/2014/main" id="{9F0128B5-5061-EF49-9FA5-ECB749541D65}"/>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260331" y="4819357"/>
              <a:ext cx="1705690" cy="1705690"/>
            </a:xfrm>
            <a:prstGeom prst="rect">
              <a:avLst/>
            </a:prstGeom>
          </p:spPr>
        </p:pic>
        <p:pic>
          <p:nvPicPr>
            <p:cNvPr id="121" name="Picture 120">
              <a:extLst>
                <a:ext uri="{FF2B5EF4-FFF2-40B4-BE49-F238E27FC236}">
                  <a16:creationId xmlns:a16="http://schemas.microsoft.com/office/drawing/2014/main" id="{3E0E1149-F1C0-6246-90FD-5F0B5A4D42CE}"/>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696659" y="5114714"/>
              <a:ext cx="1705690" cy="1705690"/>
            </a:xfrm>
            <a:prstGeom prst="rect">
              <a:avLst/>
            </a:prstGeom>
          </p:spPr>
        </p:pic>
        <p:pic>
          <p:nvPicPr>
            <p:cNvPr id="122" name="Picture 121">
              <a:extLst>
                <a:ext uri="{FF2B5EF4-FFF2-40B4-BE49-F238E27FC236}">
                  <a16:creationId xmlns:a16="http://schemas.microsoft.com/office/drawing/2014/main" id="{A0F0E86D-F197-C748-A7F9-450A0FDCF0B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179693" y="4819356"/>
              <a:ext cx="1705690" cy="1705690"/>
            </a:xfrm>
            <a:prstGeom prst="rect">
              <a:avLst/>
            </a:prstGeom>
          </p:spPr>
        </p:pic>
        <p:pic>
          <p:nvPicPr>
            <p:cNvPr id="123" name="Picture 122">
              <a:extLst>
                <a:ext uri="{FF2B5EF4-FFF2-40B4-BE49-F238E27FC236}">
                  <a16:creationId xmlns:a16="http://schemas.microsoft.com/office/drawing/2014/main" id="{855DF117-502B-7C4E-A803-101EBC149F6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639371" y="5072741"/>
              <a:ext cx="1705690" cy="1705690"/>
            </a:xfrm>
            <a:prstGeom prst="rect">
              <a:avLst/>
            </a:prstGeom>
          </p:spPr>
        </p:pic>
        <p:pic>
          <p:nvPicPr>
            <p:cNvPr id="124" name="Picture 123">
              <a:extLst>
                <a:ext uri="{FF2B5EF4-FFF2-40B4-BE49-F238E27FC236}">
                  <a16:creationId xmlns:a16="http://schemas.microsoft.com/office/drawing/2014/main" id="{BAA4BB5E-172F-C141-A311-6819FF20104E}"/>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068816" y="4791671"/>
              <a:ext cx="1705690" cy="1705690"/>
            </a:xfrm>
            <a:prstGeom prst="rect">
              <a:avLst/>
            </a:prstGeom>
          </p:spPr>
        </p:pic>
        <p:pic>
          <p:nvPicPr>
            <p:cNvPr id="127" name="Picture 126">
              <a:extLst>
                <a:ext uri="{FF2B5EF4-FFF2-40B4-BE49-F238E27FC236}">
                  <a16:creationId xmlns:a16="http://schemas.microsoft.com/office/drawing/2014/main" id="{0F03DDC0-2E12-E04F-87A5-27F067F0173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359875" y="4819357"/>
              <a:ext cx="1705690" cy="1705690"/>
            </a:xfrm>
            <a:prstGeom prst="rect">
              <a:avLst/>
            </a:prstGeom>
          </p:spPr>
        </p:pic>
        <p:pic>
          <p:nvPicPr>
            <p:cNvPr id="128" name="Picture 127">
              <a:extLst>
                <a:ext uri="{FF2B5EF4-FFF2-40B4-BE49-F238E27FC236}">
                  <a16:creationId xmlns:a16="http://schemas.microsoft.com/office/drawing/2014/main" id="{8B9B665F-DBF7-F049-998C-1EAC35C339E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796203" y="5114714"/>
              <a:ext cx="1705690" cy="1705690"/>
            </a:xfrm>
            <a:prstGeom prst="rect">
              <a:avLst/>
            </a:prstGeom>
          </p:spPr>
        </p:pic>
        <p:pic>
          <p:nvPicPr>
            <p:cNvPr id="129" name="Picture 128">
              <a:extLst>
                <a:ext uri="{FF2B5EF4-FFF2-40B4-BE49-F238E27FC236}">
                  <a16:creationId xmlns:a16="http://schemas.microsoft.com/office/drawing/2014/main" id="{E6E7A247-010F-EA4F-B86A-44886D73DEB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464774" y="4848706"/>
              <a:ext cx="1705690" cy="1705690"/>
            </a:xfrm>
            <a:prstGeom prst="rect">
              <a:avLst/>
            </a:prstGeom>
          </p:spPr>
        </p:pic>
        <p:pic>
          <p:nvPicPr>
            <p:cNvPr id="130" name="Picture 129">
              <a:extLst>
                <a:ext uri="{FF2B5EF4-FFF2-40B4-BE49-F238E27FC236}">
                  <a16:creationId xmlns:a16="http://schemas.microsoft.com/office/drawing/2014/main" id="{FF8A2759-CCD7-6442-9C36-F21216086C8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901102" y="5144063"/>
              <a:ext cx="1705690" cy="1705690"/>
            </a:xfrm>
            <a:prstGeom prst="rect">
              <a:avLst/>
            </a:prstGeom>
          </p:spPr>
        </p:pic>
        <p:pic>
          <p:nvPicPr>
            <p:cNvPr id="81" name="Picture 80">
              <a:extLst>
                <a:ext uri="{FF2B5EF4-FFF2-40B4-BE49-F238E27FC236}">
                  <a16:creationId xmlns:a16="http://schemas.microsoft.com/office/drawing/2014/main" id="{EE40EA9E-0E3F-9A47-96AC-A8162A0B8AB7}"/>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116004" y="5423034"/>
              <a:ext cx="399395" cy="399395"/>
            </a:xfrm>
            <a:prstGeom prst="rect">
              <a:avLst/>
            </a:prstGeom>
          </p:spPr>
        </p:pic>
        <p:pic>
          <p:nvPicPr>
            <p:cNvPr id="137" name="Picture 136">
              <a:extLst>
                <a:ext uri="{FF2B5EF4-FFF2-40B4-BE49-F238E27FC236}">
                  <a16:creationId xmlns:a16="http://schemas.microsoft.com/office/drawing/2014/main" id="{5A4B0E79-5C19-C84E-8678-559F25245673}"/>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547521" y="5724829"/>
              <a:ext cx="399395" cy="399395"/>
            </a:xfrm>
            <a:prstGeom prst="rect">
              <a:avLst/>
            </a:prstGeom>
          </p:spPr>
        </p:pic>
        <p:pic>
          <p:nvPicPr>
            <p:cNvPr id="138" name="Picture 137">
              <a:extLst>
                <a:ext uri="{FF2B5EF4-FFF2-40B4-BE49-F238E27FC236}">
                  <a16:creationId xmlns:a16="http://schemas.microsoft.com/office/drawing/2014/main" id="{B049EC95-9FEE-B14D-A400-5880376D2575}"/>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017167" y="5397339"/>
              <a:ext cx="399395" cy="399395"/>
            </a:xfrm>
            <a:prstGeom prst="rect">
              <a:avLst/>
            </a:prstGeom>
          </p:spPr>
        </p:pic>
        <p:pic>
          <p:nvPicPr>
            <p:cNvPr id="139" name="Picture 138">
              <a:extLst>
                <a:ext uri="{FF2B5EF4-FFF2-40B4-BE49-F238E27FC236}">
                  <a16:creationId xmlns:a16="http://schemas.microsoft.com/office/drawing/2014/main" id="{A771C7D7-D83B-FC44-87AA-25CDF800236C}"/>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448913" y="5696130"/>
              <a:ext cx="399395" cy="399395"/>
            </a:xfrm>
            <a:prstGeom prst="rect">
              <a:avLst/>
            </a:prstGeom>
          </p:spPr>
        </p:pic>
        <p:pic>
          <p:nvPicPr>
            <p:cNvPr id="140" name="Picture 139">
              <a:extLst>
                <a:ext uri="{FF2B5EF4-FFF2-40B4-BE49-F238E27FC236}">
                  <a16:creationId xmlns:a16="http://schemas.microsoft.com/office/drawing/2014/main" id="{B40A7AD5-6921-F145-8FAB-69D5E617F7F7}"/>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914816" y="5422311"/>
              <a:ext cx="399395" cy="399395"/>
            </a:xfrm>
            <a:prstGeom prst="rect">
              <a:avLst/>
            </a:prstGeom>
          </p:spPr>
        </p:pic>
        <p:pic>
          <p:nvPicPr>
            <p:cNvPr id="141" name="Picture 140">
              <a:extLst>
                <a:ext uri="{FF2B5EF4-FFF2-40B4-BE49-F238E27FC236}">
                  <a16:creationId xmlns:a16="http://schemas.microsoft.com/office/drawing/2014/main" id="{E50F4335-D0E2-C347-9384-99F1EBBBC3C6}"/>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353548" y="5676377"/>
              <a:ext cx="399395" cy="399395"/>
            </a:xfrm>
            <a:prstGeom prst="rect">
              <a:avLst/>
            </a:prstGeom>
          </p:spPr>
        </p:pic>
        <p:pic>
          <p:nvPicPr>
            <p:cNvPr id="142" name="Picture 141">
              <a:extLst>
                <a:ext uri="{FF2B5EF4-FFF2-40B4-BE49-F238E27FC236}">
                  <a16:creationId xmlns:a16="http://schemas.microsoft.com/office/drawing/2014/main" id="{2C2171E9-2C14-2C4D-9B5C-BC1B6E63860E}"/>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830209" y="5391800"/>
              <a:ext cx="399395" cy="399395"/>
            </a:xfrm>
            <a:prstGeom prst="rect">
              <a:avLst/>
            </a:prstGeom>
          </p:spPr>
        </p:pic>
        <p:pic>
          <p:nvPicPr>
            <p:cNvPr id="143" name="Picture 142">
              <a:extLst>
                <a:ext uri="{FF2B5EF4-FFF2-40B4-BE49-F238E27FC236}">
                  <a16:creationId xmlns:a16="http://schemas.microsoft.com/office/drawing/2014/main" id="{DE82B3EE-A3FF-CC42-A49A-ECBDEA9273A7}"/>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290291" y="5642285"/>
              <a:ext cx="399395" cy="399395"/>
            </a:xfrm>
            <a:prstGeom prst="rect">
              <a:avLst/>
            </a:prstGeom>
          </p:spPr>
        </p:pic>
        <p:pic>
          <p:nvPicPr>
            <p:cNvPr id="144" name="Picture 143">
              <a:extLst>
                <a:ext uri="{FF2B5EF4-FFF2-40B4-BE49-F238E27FC236}">
                  <a16:creationId xmlns:a16="http://schemas.microsoft.com/office/drawing/2014/main" id="{A76F3B46-1344-0249-9A8E-03804B2D4820}"/>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723920" y="5357708"/>
              <a:ext cx="399395" cy="399395"/>
            </a:xfrm>
            <a:prstGeom prst="rect">
              <a:avLst/>
            </a:prstGeom>
          </p:spPr>
        </p:pic>
      </p:grpSp>
      <p:grpSp>
        <p:nvGrpSpPr>
          <p:cNvPr id="89" name="Group 88">
            <a:extLst>
              <a:ext uri="{FF2B5EF4-FFF2-40B4-BE49-F238E27FC236}">
                <a16:creationId xmlns:a16="http://schemas.microsoft.com/office/drawing/2014/main" id="{68185FC7-705C-1942-B4B1-93D1A80E4543}"/>
              </a:ext>
            </a:extLst>
          </p:cNvPr>
          <p:cNvGrpSpPr/>
          <p:nvPr/>
        </p:nvGrpSpPr>
        <p:grpSpPr>
          <a:xfrm>
            <a:off x="2409123" y="2008911"/>
            <a:ext cx="1975153" cy="1313605"/>
            <a:chOff x="7288187" y="2339569"/>
            <a:chExt cx="3221686" cy="2142630"/>
          </a:xfrm>
        </p:grpSpPr>
        <p:pic>
          <p:nvPicPr>
            <p:cNvPr id="35" name="Picture 34">
              <a:extLst>
                <a:ext uri="{FF2B5EF4-FFF2-40B4-BE49-F238E27FC236}">
                  <a16:creationId xmlns:a16="http://schemas.microsoft.com/office/drawing/2014/main" id="{651A8FA0-C0A6-F940-A2E2-28659F4DB949}"/>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288187" y="2463008"/>
              <a:ext cx="1665619" cy="1665619"/>
            </a:xfrm>
            <a:prstGeom prst="rect">
              <a:avLst/>
            </a:prstGeom>
          </p:spPr>
        </p:pic>
        <p:pic>
          <p:nvPicPr>
            <p:cNvPr id="117" name="Picture 116">
              <a:extLst>
                <a:ext uri="{FF2B5EF4-FFF2-40B4-BE49-F238E27FC236}">
                  <a16:creationId xmlns:a16="http://schemas.microsoft.com/office/drawing/2014/main" id="{C7663BAC-0B9B-C749-9346-B5EDCED97366}"/>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677997" y="2788895"/>
              <a:ext cx="1665619" cy="1665619"/>
            </a:xfrm>
            <a:prstGeom prst="rect">
              <a:avLst/>
            </a:prstGeom>
          </p:spPr>
        </p:pic>
        <p:pic>
          <p:nvPicPr>
            <p:cNvPr id="118" name="Picture 117">
              <a:extLst>
                <a:ext uri="{FF2B5EF4-FFF2-40B4-BE49-F238E27FC236}">
                  <a16:creationId xmlns:a16="http://schemas.microsoft.com/office/drawing/2014/main" id="{8F7480BC-1B3A-C947-9069-00E274512AEB}"/>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064267" y="2454119"/>
              <a:ext cx="1665619" cy="1665619"/>
            </a:xfrm>
            <a:prstGeom prst="rect">
              <a:avLst/>
            </a:prstGeom>
          </p:spPr>
        </p:pic>
        <p:pic>
          <p:nvPicPr>
            <p:cNvPr id="119" name="Picture 118">
              <a:extLst>
                <a:ext uri="{FF2B5EF4-FFF2-40B4-BE49-F238E27FC236}">
                  <a16:creationId xmlns:a16="http://schemas.microsoft.com/office/drawing/2014/main" id="{EA90B401-8C06-234E-B6EF-2DD89B04AAFE}"/>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443689" y="2816580"/>
              <a:ext cx="1665619" cy="1665619"/>
            </a:xfrm>
            <a:prstGeom prst="rect">
              <a:avLst/>
            </a:prstGeom>
          </p:spPr>
        </p:pic>
        <p:pic>
          <p:nvPicPr>
            <p:cNvPr id="120" name="Picture 119">
              <a:extLst>
                <a:ext uri="{FF2B5EF4-FFF2-40B4-BE49-F238E27FC236}">
                  <a16:creationId xmlns:a16="http://schemas.microsoft.com/office/drawing/2014/main" id="{C9906DE3-99FA-3B40-B263-BCCF62820F50}"/>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844254" y="2448724"/>
              <a:ext cx="1665619" cy="1665619"/>
            </a:xfrm>
            <a:prstGeom prst="rect">
              <a:avLst/>
            </a:prstGeom>
          </p:spPr>
        </p:pic>
        <p:pic>
          <p:nvPicPr>
            <p:cNvPr id="82" name="Picture 81">
              <a:extLst>
                <a:ext uri="{FF2B5EF4-FFF2-40B4-BE49-F238E27FC236}">
                  <a16:creationId xmlns:a16="http://schemas.microsoft.com/office/drawing/2014/main" id="{C0C1E388-F267-AB46-8379-93FE2B78F410}"/>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818968" y="2350598"/>
              <a:ext cx="655430" cy="655430"/>
            </a:xfrm>
            <a:prstGeom prst="rect">
              <a:avLst/>
            </a:prstGeom>
          </p:spPr>
        </p:pic>
        <p:pic>
          <p:nvPicPr>
            <p:cNvPr id="145" name="Picture 144">
              <a:extLst>
                <a:ext uri="{FF2B5EF4-FFF2-40B4-BE49-F238E27FC236}">
                  <a16:creationId xmlns:a16="http://schemas.microsoft.com/office/drawing/2014/main" id="{A93BCB69-AB2C-F946-A55D-309D30DB96F0}"/>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220217" y="2663875"/>
              <a:ext cx="655430" cy="655430"/>
            </a:xfrm>
            <a:prstGeom prst="rect">
              <a:avLst/>
            </a:prstGeom>
          </p:spPr>
        </p:pic>
        <p:pic>
          <p:nvPicPr>
            <p:cNvPr id="146" name="Picture 145">
              <a:extLst>
                <a:ext uri="{FF2B5EF4-FFF2-40B4-BE49-F238E27FC236}">
                  <a16:creationId xmlns:a16="http://schemas.microsoft.com/office/drawing/2014/main" id="{75A0874D-BDEE-4A47-9442-9B077A9A9DAF}"/>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599221" y="2343166"/>
              <a:ext cx="655430" cy="655430"/>
            </a:xfrm>
            <a:prstGeom prst="rect">
              <a:avLst/>
            </a:prstGeom>
          </p:spPr>
        </p:pic>
        <p:pic>
          <p:nvPicPr>
            <p:cNvPr id="147" name="Picture 146">
              <a:extLst>
                <a:ext uri="{FF2B5EF4-FFF2-40B4-BE49-F238E27FC236}">
                  <a16:creationId xmlns:a16="http://schemas.microsoft.com/office/drawing/2014/main" id="{F526B736-5853-864F-9960-5C5F490FA7E4}"/>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985909" y="2697528"/>
              <a:ext cx="655430" cy="655430"/>
            </a:xfrm>
            <a:prstGeom prst="rect">
              <a:avLst/>
            </a:prstGeom>
          </p:spPr>
        </p:pic>
        <p:pic>
          <p:nvPicPr>
            <p:cNvPr id="148" name="Picture 147">
              <a:extLst>
                <a:ext uri="{FF2B5EF4-FFF2-40B4-BE49-F238E27FC236}">
                  <a16:creationId xmlns:a16="http://schemas.microsoft.com/office/drawing/2014/main" id="{5077E75E-D62D-B343-BC87-73F2DDDD85AE}"/>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9384811" y="2339569"/>
              <a:ext cx="655430" cy="655430"/>
            </a:xfrm>
            <a:prstGeom prst="rect">
              <a:avLst/>
            </a:prstGeom>
          </p:spPr>
        </p:pic>
      </p:grpSp>
      <p:pic>
        <p:nvPicPr>
          <p:cNvPr id="57" name="Picture 56">
            <a:extLst>
              <a:ext uri="{FF2B5EF4-FFF2-40B4-BE49-F238E27FC236}">
                <a16:creationId xmlns:a16="http://schemas.microsoft.com/office/drawing/2014/main" id="{C11C0F7A-3D01-FE40-AF15-4C7548AA6DFE}"/>
              </a:ext>
            </a:extLst>
          </p:cNvPr>
          <p:cNvPicPr>
            <a:picLocks noChangeAspect="1"/>
          </p:cNvPicPr>
          <p:nvPr/>
        </p:nvPicPr>
        <p:blipFill>
          <a:blip r:embed="rId16"/>
          <a:stretch>
            <a:fillRect/>
          </a:stretch>
        </p:blipFill>
        <p:spPr>
          <a:xfrm>
            <a:off x="4180740" y="1139472"/>
            <a:ext cx="4025660" cy="4025660"/>
          </a:xfrm>
          <a:prstGeom prst="rect">
            <a:avLst/>
          </a:prstGeom>
        </p:spPr>
      </p:pic>
      <p:sp>
        <p:nvSpPr>
          <p:cNvPr id="58" name="TextBox 57">
            <a:extLst>
              <a:ext uri="{FF2B5EF4-FFF2-40B4-BE49-F238E27FC236}">
                <a16:creationId xmlns:a16="http://schemas.microsoft.com/office/drawing/2014/main" id="{CB40BC86-F95B-C049-8EA1-41BC94C2D1F1}"/>
              </a:ext>
            </a:extLst>
          </p:cNvPr>
          <p:cNvSpPr txBox="1"/>
          <p:nvPr/>
        </p:nvSpPr>
        <p:spPr>
          <a:xfrm>
            <a:off x="4732773" y="4515403"/>
            <a:ext cx="272645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Jost* Light" pitchFamily="2" charset="0"/>
                <a:ea typeface="Jost* Light" pitchFamily="2" charset="0"/>
                <a:cs typeface="+mn-cs"/>
              </a:rPr>
              <a:t>1B. SUPPORT DIVERSE ADVOCACY WITH A CLEAR MESSAGE — </a:t>
            </a:r>
            <a:r>
              <a:rPr kumimoji="0" lang="en-US" sz="1600" b="0" i="0" u="none" strike="noStrike" kern="1200" cap="none" spc="0" normalizeH="0" baseline="0" noProof="0" dirty="0">
                <a:ln>
                  <a:noFill/>
                </a:ln>
                <a:solidFill>
                  <a:srgbClr val="000000"/>
                </a:solidFill>
                <a:effectLst/>
                <a:uLnTx/>
                <a:uFillTx/>
                <a:latin typeface="Jost* Book" pitchFamily="2" charset="0"/>
                <a:ea typeface="Jost* Book" pitchFamily="2" charset="0"/>
                <a:cs typeface="+mn-cs"/>
              </a:rPr>
              <a:t>AND </a:t>
            </a:r>
            <a:r>
              <a:rPr kumimoji="0" lang="en-US" sz="1600" b="0" i="0" u="none" strike="noStrike" kern="1200" cap="none" spc="0" normalizeH="0" baseline="0" noProof="0" dirty="0">
                <a:ln>
                  <a:noFill/>
                </a:ln>
                <a:solidFill>
                  <a:srgbClr val="000000"/>
                </a:solidFill>
                <a:effectLst/>
                <a:uLnTx/>
                <a:uFillTx/>
                <a:latin typeface="Jost* Light" pitchFamily="2" charset="0"/>
                <a:ea typeface="Jost* Light" pitchFamily="2" charset="0"/>
                <a:cs typeface="+mn-cs"/>
              </a:rPr>
              <a:t>LISTEN AND ALIGN</a:t>
            </a:r>
          </a:p>
        </p:txBody>
      </p:sp>
      <p:sp>
        <p:nvSpPr>
          <p:cNvPr id="59" name="TextBox 58">
            <a:extLst>
              <a:ext uri="{FF2B5EF4-FFF2-40B4-BE49-F238E27FC236}">
                <a16:creationId xmlns:a16="http://schemas.microsoft.com/office/drawing/2014/main" id="{E7D5770C-607A-914A-9209-79D3F2F81BE4}"/>
              </a:ext>
            </a:extLst>
          </p:cNvPr>
          <p:cNvSpPr txBox="1"/>
          <p:nvPr/>
        </p:nvSpPr>
        <p:spPr>
          <a:xfrm>
            <a:off x="8514303" y="4515402"/>
            <a:ext cx="229102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Jost* Light" pitchFamily="2" charset="0"/>
                <a:ea typeface="Jost* Light" pitchFamily="2" charset="0"/>
                <a:cs typeface="+mn-cs"/>
              </a:rPr>
              <a:t>1C. CELEBRATE AND SAY THANK YOU; KEEP THE MESSAGE SIMPLE</a:t>
            </a:r>
          </a:p>
        </p:txBody>
      </p:sp>
      <p:pic>
        <p:nvPicPr>
          <p:cNvPr id="60" name="Picture 59">
            <a:extLst>
              <a:ext uri="{FF2B5EF4-FFF2-40B4-BE49-F238E27FC236}">
                <a16:creationId xmlns:a16="http://schemas.microsoft.com/office/drawing/2014/main" id="{D1BADE9D-50F7-C543-A87F-B3F41A4C35A4}"/>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5188953" y="1960020"/>
            <a:ext cx="2004925" cy="2004925"/>
          </a:xfrm>
          <a:prstGeom prst="rect">
            <a:avLst/>
          </a:prstGeom>
        </p:spPr>
      </p:pic>
      <p:pic>
        <p:nvPicPr>
          <p:cNvPr id="62" name="Picture 61">
            <a:extLst>
              <a:ext uri="{FF2B5EF4-FFF2-40B4-BE49-F238E27FC236}">
                <a16:creationId xmlns:a16="http://schemas.microsoft.com/office/drawing/2014/main" id="{AB1EB0CF-E78F-0F4A-920E-665BE46ED1DF}"/>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rot="4035096">
            <a:off x="7993516" y="1819118"/>
            <a:ext cx="2145827" cy="2145827"/>
          </a:xfrm>
          <a:prstGeom prst="rect">
            <a:avLst/>
          </a:prstGeom>
        </p:spPr>
      </p:pic>
      <p:pic>
        <p:nvPicPr>
          <p:cNvPr id="63" name="Picture 62">
            <a:extLst>
              <a:ext uri="{FF2B5EF4-FFF2-40B4-BE49-F238E27FC236}">
                <a16:creationId xmlns:a16="http://schemas.microsoft.com/office/drawing/2014/main" id="{CBCB8B74-4A84-7948-80BD-FA346E7C3E35}"/>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9374333" y="2581442"/>
            <a:ext cx="1849880" cy="1849880"/>
          </a:xfrm>
          <a:prstGeom prst="rect">
            <a:avLst/>
          </a:prstGeom>
        </p:spPr>
      </p:pic>
      <p:sp>
        <p:nvSpPr>
          <p:cNvPr id="64" name="TextBox 63">
            <a:extLst>
              <a:ext uri="{FF2B5EF4-FFF2-40B4-BE49-F238E27FC236}">
                <a16:creationId xmlns:a16="http://schemas.microsoft.com/office/drawing/2014/main" id="{ECFD7C42-8743-D144-9ECB-F90BD74D0560}"/>
              </a:ext>
            </a:extLst>
          </p:cNvPr>
          <p:cNvSpPr txBox="1"/>
          <p:nvPr/>
        </p:nvSpPr>
        <p:spPr>
          <a:xfrm>
            <a:off x="787707" y="4513495"/>
            <a:ext cx="272645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Jost* Light" pitchFamily="2" charset="0"/>
                <a:ea typeface="Jost* Light" pitchFamily="2" charset="0"/>
                <a:cs typeface="+mn-cs"/>
              </a:rPr>
              <a:t>1A. ENGAGE LEADERSHIP BEYOND THE PRESIDENT</a:t>
            </a:r>
          </a:p>
        </p:txBody>
      </p:sp>
      <p:sp>
        <p:nvSpPr>
          <p:cNvPr id="65" name="TextBox 64">
            <a:extLst>
              <a:ext uri="{FF2B5EF4-FFF2-40B4-BE49-F238E27FC236}">
                <a16:creationId xmlns:a16="http://schemas.microsoft.com/office/drawing/2014/main" id="{2BC85078-FC0C-3F44-B90C-87F5F53B8E40}"/>
              </a:ext>
            </a:extLst>
          </p:cNvPr>
          <p:cNvSpPr txBox="1"/>
          <p:nvPr/>
        </p:nvSpPr>
        <p:spPr>
          <a:xfrm>
            <a:off x="4894106" y="6152897"/>
            <a:ext cx="6624587"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dirty="0">
                <a:ln>
                  <a:noFill/>
                </a:ln>
                <a:solidFill>
                  <a:srgbClr val="000000"/>
                </a:solidFill>
                <a:effectLst/>
                <a:uLnTx/>
                <a:uFillTx/>
                <a:latin typeface="Jost* Book" pitchFamily="2" charset="0"/>
                <a:ea typeface="Jost* Book" pitchFamily="2" charset="0"/>
                <a:cs typeface="+mn-cs"/>
              </a:rPr>
              <a:t>* From GreenerU’s June 4 webinar: engaging leadership</a:t>
            </a:r>
          </a:p>
        </p:txBody>
      </p:sp>
    </p:spTree>
    <p:extLst>
      <p:ext uri="{BB962C8B-B14F-4D97-AF65-F5344CB8AC3E}">
        <p14:creationId xmlns:p14="http://schemas.microsoft.com/office/powerpoint/2010/main" val="1341186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13"/>
          <p:cNvSpPr txBox="1"/>
          <p:nvPr/>
        </p:nvSpPr>
        <p:spPr>
          <a:xfrm>
            <a:off x="0" y="48127"/>
            <a:ext cx="12192000"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3200"/>
              <a:buFont typeface="Arial"/>
              <a:buNone/>
              <a:tabLst/>
              <a:defRPr/>
            </a:pPr>
            <a:r>
              <a:rPr kumimoji="0" lang="en-US" sz="3200" b="0" i="0" u="none" strike="noStrike" kern="0" cap="none" spc="300" normalizeH="0" baseline="0" noProof="0" dirty="0">
                <a:ln>
                  <a:noFill/>
                </a:ln>
                <a:solidFill>
                  <a:srgbClr val="FFFFFF"/>
                </a:solidFill>
                <a:effectLst/>
                <a:uLnTx/>
                <a:uFillTx/>
                <a:latin typeface="Jost* Light" pitchFamily="2" charset="0"/>
                <a:ea typeface="Jost* Light" pitchFamily="2" charset="0"/>
                <a:cs typeface="Arial"/>
                <a:sym typeface="Arial"/>
              </a:rPr>
              <a:t>2. SUPPORT INSTITUTIONAL DIRECTION</a:t>
            </a:r>
            <a:endParaRPr kumimoji="0" sz="1400" b="0" i="0" u="none" strike="noStrike" kern="0" cap="none" spc="300" normalizeH="0" baseline="0" noProof="0" dirty="0">
              <a:ln>
                <a:noFill/>
              </a:ln>
              <a:solidFill>
                <a:srgbClr val="000000"/>
              </a:solidFill>
              <a:effectLst/>
              <a:uLnTx/>
              <a:uFillTx/>
              <a:latin typeface="Jost* Light" pitchFamily="2" charset="0"/>
              <a:ea typeface="Jost* Light" pitchFamily="2" charset="0"/>
              <a:cs typeface="Arial"/>
              <a:sym typeface="Arial"/>
            </a:endParaRPr>
          </a:p>
        </p:txBody>
      </p:sp>
      <p:sp>
        <p:nvSpPr>
          <p:cNvPr id="15" name="TextBox 14">
            <a:extLst>
              <a:ext uri="{FF2B5EF4-FFF2-40B4-BE49-F238E27FC236}">
                <a16:creationId xmlns:a16="http://schemas.microsoft.com/office/drawing/2014/main" id="{125AC268-9405-DC45-BE3C-49A6B5B24E6F}"/>
              </a:ext>
            </a:extLst>
          </p:cNvPr>
          <p:cNvSpPr txBox="1"/>
          <p:nvPr/>
        </p:nvSpPr>
        <p:spPr>
          <a:xfrm>
            <a:off x="4976557" y="1294766"/>
            <a:ext cx="5315392" cy="70788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Jost* Light" pitchFamily="2" charset="0"/>
                <a:ea typeface="Jost* Light" pitchFamily="2" charset="0"/>
                <a:cs typeface="+mn-cs"/>
              </a:rPr>
              <a:t>2A. </a:t>
            </a:r>
            <a:r>
              <a:rPr kumimoji="0" lang="en-US" sz="2000" u="none" strike="noStrike" kern="1200" cap="none" spc="0" normalizeH="0" baseline="0" noProof="0" dirty="0">
                <a:ln>
                  <a:noFill/>
                </a:ln>
                <a:solidFill>
                  <a:srgbClr val="000000"/>
                </a:solidFill>
                <a:effectLst/>
                <a:uLnTx/>
                <a:uFillTx/>
                <a:latin typeface="Jost* Book" pitchFamily="2" charset="0"/>
                <a:ea typeface="Jost* Book" pitchFamily="2" charset="0"/>
                <a:cs typeface="+mn-cs"/>
              </a:rPr>
              <a:t>OUTLINE</a:t>
            </a:r>
            <a:r>
              <a:rPr kumimoji="0" lang="en-US" sz="2000" b="0" i="0" u="none" strike="noStrike" kern="1200" cap="none" spc="0" normalizeH="0" baseline="0" noProof="0" dirty="0">
                <a:ln>
                  <a:noFill/>
                </a:ln>
                <a:solidFill>
                  <a:srgbClr val="000000"/>
                </a:solidFill>
                <a:effectLst/>
                <a:uLnTx/>
                <a:uFillTx/>
                <a:latin typeface="Jost* Light" pitchFamily="2" charset="0"/>
                <a:ea typeface="Jost* Light" pitchFamily="2" charset="0"/>
                <a:cs typeface="+mn-cs"/>
              </a:rPr>
              <a:t> HOW CARBON NEUTRALITY SUPPORTS THE MISSION OF THE INSTITUTION</a:t>
            </a:r>
          </a:p>
        </p:txBody>
      </p:sp>
      <p:pic>
        <p:nvPicPr>
          <p:cNvPr id="1026" name="Picture 2" descr="https://lh6.googleusercontent.com/f1agSJhQK6Dy9K8EZEyQy2DyUSxNmDqb8zROseH9W5P02szrqWJdFeEeFjoUg0loH2wwA3T_ocOZag9UyGnErtY8tccbKhgsT1xuUPFDJAwzyBZ7UuI_yMzDvPqE_5vZ2K6pejVgb14">
            <a:extLst>
              <a:ext uri="{FF2B5EF4-FFF2-40B4-BE49-F238E27FC236}">
                <a16:creationId xmlns:a16="http://schemas.microsoft.com/office/drawing/2014/main" id="{D611D687-E007-5C49-B650-67F48067BBE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871593" y="3279887"/>
            <a:ext cx="3161790" cy="176409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https://lh6.googleusercontent.com/f1agSJhQK6Dy9K8EZEyQy2DyUSxNmDqb8zROseH9W5P02szrqWJdFeEeFjoUg0loH2wwA3T_ocOZag9UyGnErtY8tccbKhgsT1xuUPFDJAwzyBZ7UuI_yMzDvPqE_5vZ2K6pejVgb14">
            <a:extLst>
              <a:ext uri="{FF2B5EF4-FFF2-40B4-BE49-F238E27FC236}">
                <a16:creationId xmlns:a16="http://schemas.microsoft.com/office/drawing/2014/main" id="{F51E3472-2D4B-E44E-9EBA-8E3DADA3B5B2}"/>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8471166" y="2327693"/>
            <a:ext cx="3088163" cy="317047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26CE1032-1BE7-2E4D-9BBF-48D180503051}"/>
              </a:ext>
            </a:extLst>
          </p:cNvPr>
          <p:cNvSpPr/>
          <p:nvPr/>
        </p:nvSpPr>
        <p:spPr>
          <a:xfrm>
            <a:off x="8567328" y="3844612"/>
            <a:ext cx="2165131" cy="180418"/>
          </a:xfrm>
          <a:prstGeom prst="rect">
            <a:avLst/>
          </a:prstGeom>
          <a:solidFill>
            <a:srgbClr val="FFFF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9D03571-3314-5A4A-84F0-31E70F56450B}"/>
              </a:ext>
            </a:extLst>
          </p:cNvPr>
          <p:cNvSpPr/>
          <p:nvPr/>
        </p:nvSpPr>
        <p:spPr>
          <a:xfrm>
            <a:off x="4940956" y="3832737"/>
            <a:ext cx="2645094" cy="180418"/>
          </a:xfrm>
          <a:prstGeom prst="rect">
            <a:avLst/>
          </a:prstGeom>
          <a:solidFill>
            <a:srgbClr val="FFFF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D7346344-2FD7-D146-ABA0-4EFE2E6EB11F}"/>
              </a:ext>
            </a:extLst>
          </p:cNvPr>
          <p:cNvGrpSpPr/>
          <p:nvPr/>
        </p:nvGrpSpPr>
        <p:grpSpPr>
          <a:xfrm>
            <a:off x="612374" y="1281252"/>
            <a:ext cx="3177832" cy="2092881"/>
            <a:chOff x="7498084" y="1077052"/>
            <a:chExt cx="3177832" cy="2092881"/>
          </a:xfrm>
        </p:grpSpPr>
        <p:sp>
          <p:nvSpPr>
            <p:cNvPr id="24" name="TextBox 23">
              <a:extLst>
                <a:ext uri="{FF2B5EF4-FFF2-40B4-BE49-F238E27FC236}">
                  <a16:creationId xmlns:a16="http://schemas.microsoft.com/office/drawing/2014/main" id="{8B79F3E9-E865-1B45-95B8-FA33CED2055E}"/>
                </a:ext>
              </a:extLst>
            </p:cNvPr>
            <p:cNvSpPr txBox="1"/>
            <p:nvPr/>
          </p:nvSpPr>
          <p:spPr>
            <a:xfrm>
              <a:off x="7498084" y="1077052"/>
              <a:ext cx="3177832" cy="2092881"/>
            </a:xfrm>
            <a:prstGeom prst="rect">
              <a:avLst/>
            </a:prstGeom>
            <a:noFill/>
            <a:ln>
              <a:solidFill>
                <a:schemeClr val="tx2">
                  <a:lumMod val="90000"/>
                </a:schemeClr>
              </a:solidFill>
            </a:ln>
          </p:spPr>
          <p:txBody>
            <a:bodyPr wrap="square" lIns="182880" tIns="182880" rIns="182880" bIns="182880" rtlCol="0">
              <a:spAutoFit/>
            </a:bodyPr>
            <a:lstStyle/>
            <a:p>
              <a:r>
                <a:rPr lang="en-US" dirty="0">
                  <a:latin typeface="Jost* Book" pitchFamily="2" charset="0"/>
                  <a:ea typeface="Jost* Book" pitchFamily="2" charset="0"/>
                </a:rPr>
                <a:t>Case study:</a:t>
              </a:r>
            </a:p>
            <a:p>
              <a:endParaRPr lang="en-US" dirty="0">
                <a:latin typeface="Jost* Book" pitchFamily="2" charset="0"/>
                <a:ea typeface="Jost* Book" pitchFamily="2" charset="0"/>
              </a:endParaRPr>
            </a:p>
            <a:p>
              <a:endParaRPr lang="en-US" dirty="0">
                <a:latin typeface="Jost* Book" pitchFamily="2" charset="0"/>
                <a:ea typeface="Jost* Book" pitchFamily="2" charset="0"/>
              </a:endParaRPr>
            </a:p>
            <a:p>
              <a:endParaRPr lang="en-US" dirty="0">
                <a:latin typeface="Jost* Book" pitchFamily="2" charset="0"/>
                <a:ea typeface="Jost* Book" pitchFamily="2" charset="0"/>
              </a:endParaRPr>
            </a:p>
            <a:p>
              <a:endParaRPr lang="en-US" dirty="0">
                <a:latin typeface="Jost* Book" pitchFamily="2" charset="0"/>
                <a:ea typeface="Jost* Book" pitchFamily="2" charset="0"/>
              </a:endParaRPr>
            </a:p>
            <a:p>
              <a:endParaRPr lang="en-US" dirty="0">
                <a:latin typeface="Jost* Book" pitchFamily="2" charset="0"/>
                <a:ea typeface="Jost* Book" pitchFamily="2" charset="0"/>
              </a:endParaRPr>
            </a:p>
            <a:p>
              <a:endParaRPr lang="en-US" dirty="0">
                <a:latin typeface="Jost* Book" pitchFamily="2" charset="0"/>
                <a:ea typeface="Jost* Book" pitchFamily="2" charset="0"/>
              </a:endParaRPr>
            </a:p>
            <a:p>
              <a:r>
                <a:rPr lang="en-US" dirty="0">
                  <a:latin typeface="Jost* Book" pitchFamily="2" charset="0"/>
                  <a:ea typeface="Jost* Book" pitchFamily="2" charset="0"/>
                </a:rPr>
                <a:t>Supporting institutional mission</a:t>
              </a:r>
            </a:p>
          </p:txBody>
        </p:sp>
        <p:pic>
          <p:nvPicPr>
            <p:cNvPr id="21" name="Picture 20">
              <a:extLst>
                <a:ext uri="{FF2B5EF4-FFF2-40B4-BE49-F238E27FC236}">
                  <a16:creationId xmlns:a16="http://schemas.microsoft.com/office/drawing/2014/main" id="{C29C5728-5C87-F841-9851-38F6FE2329E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85571" y="1631030"/>
              <a:ext cx="2523153" cy="906758"/>
            </a:xfrm>
            <a:prstGeom prst="rect">
              <a:avLst/>
            </a:prstGeom>
          </p:spPr>
        </p:pic>
      </p:grpSp>
    </p:spTree>
    <p:extLst>
      <p:ext uri="{BB962C8B-B14F-4D97-AF65-F5344CB8AC3E}">
        <p14:creationId xmlns:p14="http://schemas.microsoft.com/office/powerpoint/2010/main" val="20729689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13"/>
          <p:cNvSpPr txBox="1"/>
          <p:nvPr/>
        </p:nvSpPr>
        <p:spPr>
          <a:xfrm>
            <a:off x="0" y="48127"/>
            <a:ext cx="12192000"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3200"/>
              <a:buFont typeface="Arial"/>
              <a:buNone/>
              <a:tabLst/>
              <a:defRPr/>
            </a:pPr>
            <a:r>
              <a:rPr kumimoji="0" lang="en-US" sz="3200" b="0" i="0" u="none" strike="noStrike" kern="0" cap="none" spc="300" normalizeH="0" baseline="0" noProof="0" dirty="0">
                <a:ln>
                  <a:noFill/>
                </a:ln>
                <a:solidFill>
                  <a:srgbClr val="FFFFFF"/>
                </a:solidFill>
                <a:effectLst/>
                <a:uLnTx/>
                <a:uFillTx/>
                <a:latin typeface="Jost* Light" pitchFamily="2" charset="0"/>
                <a:ea typeface="Jost* Light" pitchFamily="2" charset="0"/>
                <a:cs typeface="Arial"/>
                <a:sym typeface="Arial"/>
              </a:rPr>
              <a:t>2. SUPPORT INSTITUTIONAL DIRECTION</a:t>
            </a:r>
            <a:endParaRPr kumimoji="0" sz="1400" b="0" i="0" u="none" strike="noStrike" kern="0" cap="none" spc="300" normalizeH="0" baseline="0" noProof="0" dirty="0">
              <a:ln>
                <a:noFill/>
              </a:ln>
              <a:solidFill>
                <a:srgbClr val="000000"/>
              </a:solidFill>
              <a:effectLst/>
              <a:uLnTx/>
              <a:uFillTx/>
              <a:latin typeface="Jost* Light" pitchFamily="2" charset="0"/>
              <a:ea typeface="Jost* Light" pitchFamily="2" charset="0"/>
              <a:cs typeface="Arial"/>
              <a:sym typeface="Arial"/>
            </a:endParaRPr>
          </a:p>
        </p:txBody>
      </p:sp>
      <p:sp>
        <p:nvSpPr>
          <p:cNvPr id="15" name="TextBox 14">
            <a:extLst>
              <a:ext uri="{FF2B5EF4-FFF2-40B4-BE49-F238E27FC236}">
                <a16:creationId xmlns:a16="http://schemas.microsoft.com/office/drawing/2014/main" id="{125AC268-9405-DC45-BE3C-49A6B5B24E6F}"/>
              </a:ext>
            </a:extLst>
          </p:cNvPr>
          <p:cNvSpPr txBox="1"/>
          <p:nvPr/>
        </p:nvSpPr>
        <p:spPr>
          <a:xfrm>
            <a:off x="5780121" y="993295"/>
            <a:ext cx="5802279" cy="1631216"/>
          </a:xfrm>
          <a:prstGeom prst="rect">
            <a:avLst/>
          </a:prstGeom>
          <a:noFill/>
        </p:spPr>
        <p:txBody>
          <a:bodyPr wrap="square" rtlCol="0">
            <a:spAutoFit/>
          </a:bodyPr>
          <a:lstStyle/>
          <a:p>
            <a:pPr>
              <a:buClrTx/>
            </a:pPr>
            <a:r>
              <a:rPr kumimoji="0" lang="en-US" sz="2000" b="0" i="0" u="none" strike="noStrike" kern="1200" cap="none" spc="0" normalizeH="0" baseline="0" noProof="0" dirty="0">
                <a:ln>
                  <a:noFill/>
                </a:ln>
                <a:solidFill>
                  <a:srgbClr val="000000"/>
                </a:solidFill>
                <a:effectLst/>
                <a:uLnTx/>
                <a:uFillTx/>
                <a:latin typeface="Jost* Light" pitchFamily="2" charset="0"/>
                <a:ea typeface="Jost* Light" pitchFamily="2" charset="0"/>
                <a:cs typeface="+mn-cs"/>
              </a:rPr>
              <a:t>2B. </a:t>
            </a:r>
            <a:r>
              <a:rPr lang="en-US" sz="2000" dirty="0">
                <a:latin typeface="Jost* Book" pitchFamily="2" charset="0"/>
                <a:ea typeface="Jost* Book" pitchFamily="2" charset="0"/>
              </a:rPr>
              <a:t>IDENTIFY</a:t>
            </a:r>
            <a:r>
              <a:rPr lang="en-US" sz="2000" dirty="0">
                <a:latin typeface="Jost* Light" pitchFamily="2" charset="0"/>
                <a:ea typeface="Jost* Light" pitchFamily="2" charset="0"/>
              </a:rPr>
              <a:t> HOW PAST INFRASTRUCTURE PROJECTS WERE PRIORITIZED AND IMPLEMENTED</a:t>
            </a:r>
          </a:p>
          <a:p>
            <a:pPr>
              <a:buClrTx/>
            </a:pPr>
            <a:endParaRPr lang="en-US" sz="2000" dirty="0">
              <a:latin typeface="Jost* Light" pitchFamily="2" charset="0"/>
              <a:ea typeface="Jost* Light" pitchFamily="2" charset="0"/>
            </a:endParaRPr>
          </a:p>
          <a:p>
            <a:pPr>
              <a:buClrTx/>
            </a:pPr>
            <a:r>
              <a:rPr lang="en-US" sz="2000" dirty="0">
                <a:latin typeface="Jost* Light" pitchFamily="2" charset="0"/>
                <a:ea typeface="Jost* Light" pitchFamily="2" charset="0"/>
              </a:rPr>
              <a:t>2C. </a:t>
            </a:r>
            <a:r>
              <a:rPr lang="en-US" sz="2000" dirty="0">
                <a:latin typeface="Jost* Book" pitchFamily="2" charset="0"/>
                <a:ea typeface="Jost* Book" pitchFamily="2" charset="0"/>
              </a:rPr>
              <a:t>LINK</a:t>
            </a:r>
            <a:r>
              <a:rPr lang="en-US" sz="2000" dirty="0">
                <a:latin typeface="Jost* Light" pitchFamily="2" charset="0"/>
                <a:ea typeface="Jost* Light" pitchFamily="2" charset="0"/>
              </a:rPr>
              <a:t> CARBON-NEUTRAL OPERATIONS WITH CAPITAL PLANNING NEEDS</a:t>
            </a:r>
          </a:p>
        </p:txBody>
      </p:sp>
      <p:grpSp>
        <p:nvGrpSpPr>
          <p:cNvPr id="3" name="Group 2">
            <a:extLst>
              <a:ext uri="{FF2B5EF4-FFF2-40B4-BE49-F238E27FC236}">
                <a16:creationId xmlns:a16="http://schemas.microsoft.com/office/drawing/2014/main" id="{3CDC2299-1CA3-F949-88D0-E61D1E9B3878}"/>
              </a:ext>
            </a:extLst>
          </p:cNvPr>
          <p:cNvGrpSpPr/>
          <p:nvPr/>
        </p:nvGrpSpPr>
        <p:grpSpPr>
          <a:xfrm>
            <a:off x="551021" y="993295"/>
            <a:ext cx="3177832" cy="1446550"/>
            <a:chOff x="7498084" y="1077052"/>
            <a:chExt cx="3177832" cy="1446550"/>
          </a:xfrm>
        </p:grpSpPr>
        <p:sp>
          <p:nvSpPr>
            <p:cNvPr id="20" name="TextBox 19">
              <a:extLst>
                <a:ext uri="{FF2B5EF4-FFF2-40B4-BE49-F238E27FC236}">
                  <a16:creationId xmlns:a16="http://schemas.microsoft.com/office/drawing/2014/main" id="{456CB9C7-0A5B-3C47-98FD-FCE706A55857}"/>
                </a:ext>
              </a:extLst>
            </p:cNvPr>
            <p:cNvSpPr txBox="1"/>
            <p:nvPr/>
          </p:nvSpPr>
          <p:spPr>
            <a:xfrm>
              <a:off x="7498084" y="1077052"/>
              <a:ext cx="3177832" cy="1446550"/>
            </a:xfrm>
            <a:prstGeom prst="rect">
              <a:avLst/>
            </a:prstGeom>
            <a:noFill/>
            <a:ln>
              <a:solidFill>
                <a:schemeClr val="tx2">
                  <a:lumMod val="90000"/>
                </a:schemeClr>
              </a:solidFill>
            </a:ln>
          </p:spPr>
          <p:txBody>
            <a:bodyPr wrap="square" lIns="182880" tIns="182880" rIns="182880" bIns="182880" rtlCol="0">
              <a:spAutoFit/>
            </a:bodyPr>
            <a:lstStyle/>
            <a:p>
              <a:r>
                <a:rPr lang="en-US" dirty="0">
                  <a:latin typeface="Jost* Book" pitchFamily="2" charset="0"/>
                  <a:ea typeface="Jost* Book" pitchFamily="2" charset="0"/>
                </a:rPr>
                <a:t>Case study:</a:t>
              </a:r>
            </a:p>
            <a:p>
              <a:endParaRPr lang="en-US" dirty="0">
                <a:latin typeface="Jost* Book" pitchFamily="2" charset="0"/>
                <a:ea typeface="Jost* Book" pitchFamily="2" charset="0"/>
              </a:endParaRPr>
            </a:p>
            <a:p>
              <a:endParaRPr lang="en-US" dirty="0">
                <a:latin typeface="Jost* Book" pitchFamily="2" charset="0"/>
                <a:ea typeface="Jost* Book" pitchFamily="2" charset="0"/>
              </a:endParaRPr>
            </a:p>
            <a:p>
              <a:endParaRPr lang="en-US" dirty="0">
                <a:latin typeface="Jost* Book" pitchFamily="2" charset="0"/>
                <a:ea typeface="Jost* Book" pitchFamily="2" charset="0"/>
              </a:endParaRPr>
            </a:p>
            <a:p>
              <a:r>
                <a:rPr lang="en-US" dirty="0">
                  <a:latin typeface="Jost* Book" pitchFamily="2" charset="0"/>
                  <a:ea typeface="Jost* Book" pitchFamily="2" charset="0"/>
                </a:rPr>
                <a:t>Energy transitions over time</a:t>
              </a:r>
            </a:p>
          </p:txBody>
        </p:sp>
        <p:pic>
          <p:nvPicPr>
            <p:cNvPr id="2" name="Picture 1">
              <a:extLst>
                <a:ext uri="{FF2B5EF4-FFF2-40B4-BE49-F238E27FC236}">
                  <a16:creationId xmlns:a16="http://schemas.microsoft.com/office/drawing/2014/main" id="{E70033C6-96D0-3348-B7F9-54F708B575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36634" y="1509524"/>
              <a:ext cx="2892466" cy="598759"/>
            </a:xfrm>
            <a:prstGeom prst="rect">
              <a:avLst/>
            </a:prstGeom>
          </p:spPr>
        </p:pic>
      </p:grpSp>
      <p:pic>
        <p:nvPicPr>
          <p:cNvPr id="2050" name="Picture 2" descr="En bild som visar byggnad, fönster, klocka, bur&#10;&#10;Automatiskt genererad beskrivning">
            <a:extLst>
              <a:ext uri="{FF2B5EF4-FFF2-40B4-BE49-F238E27FC236}">
                <a16:creationId xmlns:a16="http://schemas.microsoft.com/office/drawing/2014/main" id="{45F48DC4-FBE0-374D-8575-F06F819FFFFB}"/>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8102054" y="2939169"/>
            <a:ext cx="3646401" cy="258671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https://lh5.googleusercontent.com/UAMH03IzEBpemnacgLQLDfhXkLFavtep4LEz3m2qSIAtyIVC2lgKfECFA0xKwTFmZI_hHP_MrhZDaCXcWwSbovrkoX3c2GlD1f7BkSDwxS8TYqYdUrnChAS5NVliKDX_BUwP2OMQvd4">
            <a:extLst>
              <a:ext uri="{FF2B5EF4-FFF2-40B4-BE49-F238E27FC236}">
                <a16:creationId xmlns:a16="http://schemas.microsoft.com/office/drawing/2014/main" id="{92B956DF-C793-6043-97B4-590FA0786D71}"/>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51021" y="2939170"/>
            <a:ext cx="3638776" cy="258939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mediation and Demolition of Coal-Fired Power Plant - Weston &amp; Sampson">
            <a:extLst>
              <a:ext uri="{FF2B5EF4-FFF2-40B4-BE49-F238E27FC236}">
                <a16:creationId xmlns:a16="http://schemas.microsoft.com/office/drawing/2014/main" id="{426BDB96-DDA1-064D-A6FD-0646C6D09FBA}"/>
              </a:ext>
            </a:extLst>
          </p:cNvPr>
          <p:cNvPicPr>
            <a:picLocks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397171" y="2936488"/>
            <a:ext cx="3497509" cy="258939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525B3C44-515E-2F4A-9D04-559C2F367BFB}"/>
              </a:ext>
            </a:extLst>
          </p:cNvPr>
          <p:cNvSpPr txBox="1"/>
          <p:nvPr/>
        </p:nvSpPr>
        <p:spPr>
          <a:xfrm>
            <a:off x="1374269" y="5711965"/>
            <a:ext cx="1992280" cy="523220"/>
          </a:xfrm>
          <a:prstGeom prst="rect">
            <a:avLst/>
          </a:prstGeom>
          <a:noFill/>
        </p:spPr>
        <p:txBody>
          <a:bodyPr wrap="square" rtlCol="0">
            <a:spAutoFit/>
          </a:bodyPr>
          <a:lstStyle/>
          <a:p>
            <a:pPr algn="ctr"/>
            <a:r>
              <a:rPr lang="en-US" dirty="0">
                <a:solidFill>
                  <a:srgbClr val="4E7C89"/>
                </a:solidFill>
                <a:latin typeface="Jost* Book" pitchFamily="2" charset="0"/>
                <a:ea typeface="Jost* Book" pitchFamily="2" charset="0"/>
              </a:rPr>
              <a:t>FIRST STEAM PLANT</a:t>
            </a:r>
          </a:p>
          <a:p>
            <a:pPr algn="ctr"/>
            <a:r>
              <a:rPr lang="en-US" dirty="0">
                <a:solidFill>
                  <a:srgbClr val="4E7C89"/>
                </a:solidFill>
                <a:latin typeface="Jost* Book" pitchFamily="2" charset="0"/>
                <a:ea typeface="Jost* Book" pitchFamily="2" charset="0"/>
              </a:rPr>
              <a:t>(1910–1918)</a:t>
            </a:r>
          </a:p>
        </p:txBody>
      </p:sp>
      <p:sp>
        <p:nvSpPr>
          <p:cNvPr id="17" name="TextBox 16">
            <a:extLst>
              <a:ext uri="{FF2B5EF4-FFF2-40B4-BE49-F238E27FC236}">
                <a16:creationId xmlns:a16="http://schemas.microsoft.com/office/drawing/2014/main" id="{51652514-12B9-8C44-A85F-3AF285DA404C}"/>
              </a:ext>
            </a:extLst>
          </p:cNvPr>
          <p:cNvSpPr txBox="1"/>
          <p:nvPr/>
        </p:nvSpPr>
        <p:spPr>
          <a:xfrm>
            <a:off x="5149785" y="5692546"/>
            <a:ext cx="1992280" cy="523220"/>
          </a:xfrm>
          <a:prstGeom prst="rect">
            <a:avLst/>
          </a:prstGeom>
          <a:noFill/>
        </p:spPr>
        <p:txBody>
          <a:bodyPr wrap="square" rtlCol="0">
            <a:spAutoFit/>
          </a:bodyPr>
          <a:lstStyle/>
          <a:p>
            <a:pPr algn="ctr"/>
            <a:r>
              <a:rPr lang="en-US" dirty="0">
                <a:solidFill>
                  <a:srgbClr val="4E7C89"/>
                </a:solidFill>
                <a:latin typeface="Jost* Book" pitchFamily="2" charset="0"/>
                <a:ea typeface="Jost* Book" pitchFamily="2" charset="0"/>
              </a:rPr>
              <a:t>COAL PLANT</a:t>
            </a:r>
          </a:p>
          <a:p>
            <a:pPr algn="ctr"/>
            <a:r>
              <a:rPr lang="en-US" dirty="0">
                <a:solidFill>
                  <a:srgbClr val="4E7C89"/>
                </a:solidFill>
                <a:latin typeface="Jost* Book" pitchFamily="2" charset="0"/>
                <a:ea typeface="Jost* Book" pitchFamily="2" charset="0"/>
              </a:rPr>
              <a:t>(1918–2008)</a:t>
            </a:r>
          </a:p>
        </p:txBody>
      </p:sp>
      <p:sp>
        <p:nvSpPr>
          <p:cNvPr id="21" name="TextBox 20">
            <a:extLst>
              <a:ext uri="{FF2B5EF4-FFF2-40B4-BE49-F238E27FC236}">
                <a16:creationId xmlns:a16="http://schemas.microsoft.com/office/drawing/2014/main" id="{28A588EB-21F0-0544-A958-FEAB5CC17AD2}"/>
              </a:ext>
            </a:extLst>
          </p:cNvPr>
          <p:cNvSpPr txBox="1"/>
          <p:nvPr/>
        </p:nvSpPr>
        <p:spPr>
          <a:xfrm>
            <a:off x="8925301" y="5692546"/>
            <a:ext cx="1992280" cy="523220"/>
          </a:xfrm>
          <a:prstGeom prst="rect">
            <a:avLst/>
          </a:prstGeom>
          <a:noFill/>
        </p:spPr>
        <p:txBody>
          <a:bodyPr wrap="square" rtlCol="0">
            <a:spAutoFit/>
          </a:bodyPr>
          <a:lstStyle/>
          <a:p>
            <a:pPr algn="ctr"/>
            <a:r>
              <a:rPr lang="en-US" dirty="0">
                <a:solidFill>
                  <a:srgbClr val="4E7C89"/>
                </a:solidFill>
                <a:latin typeface="Jost* Book" pitchFamily="2" charset="0"/>
                <a:ea typeface="Jost* Book" pitchFamily="2" charset="0"/>
              </a:rPr>
              <a:t>CHP PLANT</a:t>
            </a:r>
          </a:p>
          <a:p>
            <a:pPr algn="ctr"/>
            <a:r>
              <a:rPr lang="en-US" dirty="0">
                <a:solidFill>
                  <a:srgbClr val="4E7C89"/>
                </a:solidFill>
                <a:latin typeface="Jost* Book" pitchFamily="2" charset="0"/>
                <a:ea typeface="Jost* Book" pitchFamily="2" charset="0"/>
              </a:rPr>
              <a:t>(2009–PRESENT)</a:t>
            </a:r>
          </a:p>
        </p:txBody>
      </p:sp>
    </p:spTree>
    <p:extLst>
      <p:ext uri="{BB962C8B-B14F-4D97-AF65-F5344CB8AC3E}">
        <p14:creationId xmlns:p14="http://schemas.microsoft.com/office/powerpoint/2010/main" val="12585536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13"/>
          <p:cNvSpPr txBox="1"/>
          <p:nvPr/>
        </p:nvSpPr>
        <p:spPr>
          <a:xfrm>
            <a:off x="0" y="48127"/>
            <a:ext cx="12192000"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3200"/>
              <a:buFont typeface="Arial"/>
              <a:buNone/>
              <a:tabLst/>
              <a:defRPr/>
            </a:pPr>
            <a:r>
              <a:rPr kumimoji="0" lang="en-US" sz="3200" b="0" i="0" u="none" strike="noStrike" kern="0" cap="none" spc="300" normalizeH="0" baseline="0" noProof="0" dirty="0">
                <a:ln>
                  <a:noFill/>
                </a:ln>
                <a:solidFill>
                  <a:srgbClr val="FFFFFF"/>
                </a:solidFill>
                <a:effectLst/>
                <a:uLnTx/>
                <a:uFillTx/>
                <a:latin typeface="Jost* Light" pitchFamily="2" charset="0"/>
                <a:ea typeface="Jost* Light" pitchFamily="2" charset="0"/>
                <a:cs typeface="Arial"/>
                <a:sym typeface="Arial"/>
              </a:rPr>
              <a:t>3. CREATE OTHER BENEFITS</a:t>
            </a:r>
            <a:endParaRPr kumimoji="0" sz="1400" b="0" i="0" u="none" strike="noStrike" kern="0" cap="none" spc="300" normalizeH="0" baseline="0" noProof="0" dirty="0">
              <a:ln>
                <a:noFill/>
              </a:ln>
              <a:solidFill>
                <a:srgbClr val="000000"/>
              </a:solidFill>
              <a:effectLst/>
              <a:uLnTx/>
              <a:uFillTx/>
              <a:latin typeface="Jost* Light" pitchFamily="2" charset="0"/>
              <a:ea typeface="Jost* Light" pitchFamily="2" charset="0"/>
              <a:cs typeface="Arial"/>
              <a:sym typeface="Arial"/>
            </a:endParaRPr>
          </a:p>
        </p:txBody>
      </p:sp>
      <p:sp>
        <p:nvSpPr>
          <p:cNvPr id="15" name="TextBox 14">
            <a:extLst>
              <a:ext uri="{FF2B5EF4-FFF2-40B4-BE49-F238E27FC236}">
                <a16:creationId xmlns:a16="http://schemas.microsoft.com/office/drawing/2014/main" id="{125AC268-9405-DC45-BE3C-49A6B5B24E6F}"/>
              </a:ext>
            </a:extLst>
          </p:cNvPr>
          <p:cNvSpPr txBox="1"/>
          <p:nvPr/>
        </p:nvSpPr>
        <p:spPr>
          <a:xfrm>
            <a:off x="5613866" y="938503"/>
            <a:ext cx="5802279" cy="400110"/>
          </a:xfrm>
          <a:prstGeom prst="rect">
            <a:avLst/>
          </a:prstGeom>
          <a:noFill/>
        </p:spPr>
        <p:txBody>
          <a:bodyPr wrap="square" rtlCol="0">
            <a:spAutoFit/>
          </a:bodyPr>
          <a:lstStyle/>
          <a:p>
            <a:pPr>
              <a:buClrTx/>
            </a:pPr>
            <a:r>
              <a:rPr kumimoji="0" lang="en-US" sz="2000" b="0" i="0" u="none" strike="noStrike" kern="1200" cap="none" spc="0" normalizeH="0" baseline="0" noProof="0" dirty="0">
                <a:ln>
                  <a:noFill/>
                </a:ln>
                <a:solidFill>
                  <a:srgbClr val="000000"/>
                </a:solidFill>
                <a:effectLst/>
                <a:uLnTx/>
                <a:uFillTx/>
                <a:latin typeface="Jost* Light" pitchFamily="2" charset="0"/>
                <a:ea typeface="Jost* Light" pitchFamily="2" charset="0"/>
                <a:cs typeface="+mn-cs"/>
              </a:rPr>
              <a:t>3A. </a:t>
            </a:r>
            <a:r>
              <a:rPr kumimoji="0" lang="en-US" sz="2000" u="none" strike="noStrike" kern="1200" cap="none" spc="0" normalizeH="0" baseline="0" noProof="0" dirty="0">
                <a:ln>
                  <a:noFill/>
                </a:ln>
                <a:solidFill>
                  <a:srgbClr val="000000"/>
                </a:solidFill>
                <a:effectLst/>
                <a:uLnTx/>
                <a:uFillTx/>
                <a:latin typeface="Jost* Book" pitchFamily="2" charset="0"/>
                <a:ea typeface="Jost* Book" pitchFamily="2" charset="0"/>
                <a:cs typeface="+mn-cs"/>
              </a:rPr>
              <a:t>ALIGN</a:t>
            </a:r>
            <a:r>
              <a:rPr kumimoji="0" lang="en-US" sz="2000" b="0" i="0" u="none" strike="noStrike" kern="1200" cap="none" spc="0" normalizeH="0" baseline="0" noProof="0" dirty="0">
                <a:ln>
                  <a:noFill/>
                </a:ln>
                <a:solidFill>
                  <a:srgbClr val="000000"/>
                </a:solidFill>
                <a:effectLst/>
                <a:uLnTx/>
                <a:uFillTx/>
                <a:latin typeface="Jost* Light" pitchFamily="2" charset="0"/>
                <a:ea typeface="Jost* Light" pitchFamily="2" charset="0"/>
                <a:cs typeface="+mn-cs"/>
              </a:rPr>
              <a:t> WITH DEFERRED MAINTENANCE</a:t>
            </a:r>
            <a:endParaRPr lang="en-US" sz="2000" dirty="0">
              <a:latin typeface="Jost* Light" pitchFamily="2" charset="0"/>
              <a:ea typeface="Jost* Light" pitchFamily="2" charset="0"/>
            </a:endParaRPr>
          </a:p>
        </p:txBody>
      </p:sp>
      <p:sp>
        <p:nvSpPr>
          <p:cNvPr id="20" name="TextBox 19">
            <a:extLst>
              <a:ext uri="{FF2B5EF4-FFF2-40B4-BE49-F238E27FC236}">
                <a16:creationId xmlns:a16="http://schemas.microsoft.com/office/drawing/2014/main" id="{456CB9C7-0A5B-3C47-98FD-FCE706A55857}"/>
              </a:ext>
            </a:extLst>
          </p:cNvPr>
          <p:cNvSpPr txBox="1"/>
          <p:nvPr/>
        </p:nvSpPr>
        <p:spPr>
          <a:xfrm>
            <a:off x="634185" y="927305"/>
            <a:ext cx="4264425" cy="1723549"/>
          </a:xfrm>
          <a:prstGeom prst="rect">
            <a:avLst/>
          </a:prstGeom>
          <a:noFill/>
          <a:ln>
            <a:solidFill>
              <a:schemeClr val="tx2">
                <a:lumMod val="90000"/>
              </a:schemeClr>
            </a:solidFill>
          </a:ln>
        </p:spPr>
        <p:txBody>
          <a:bodyPr wrap="square" lIns="182880" tIns="182880" rIns="182880" bIns="182880" rtlCol="0">
            <a:spAutoFit/>
          </a:bodyPr>
          <a:lstStyle/>
          <a:p>
            <a:r>
              <a:rPr lang="en-US" dirty="0">
                <a:latin typeface="Jost* Book" pitchFamily="2" charset="0"/>
                <a:ea typeface="Jost* Book" pitchFamily="2" charset="0"/>
              </a:rPr>
              <a:t>Case study:</a:t>
            </a:r>
          </a:p>
          <a:p>
            <a:endParaRPr lang="en-US" dirty="0">
              <a:latin typeface="Jost* Book" pitchFamily="2" charset="0"/>
              <a:ea typeface="Jost* Book" pitchFamily="2" charset="0"/>
            </a:endParaRPr>
          </a:p>
          <a:p>
            <a:r>
              <a:rPr lang="en-US" sz="1800" spc="300" dirty="0">
                <a:solidFill>
                  <a:srgbClr val="4E7C89"/>
                </a:solidFill>
                <a:latin typeface="Jost* Medium" pitchFamily="2" charset="0"/>
                <a:ea typeface="Jost* Medium" pitchFamily="2" charset="0"/>
              </a:rPr>
              <a:t>ANONYMOUS SCHOOL</a:t>
            </a:r>
          </a:p>
          <a:p>
            <a:endParaRPr lang="en-US" dirty="0">
              <a:latin typeface="Jost* Book" pitchFamily="2" charset="0"/>
              <a:ea typeface="Jost* Book" pitchFamily="2" charset="0"/>
            </a:endParaRPr>
          </a:p>
          <a:p>
            <a:r>
              <a:rPr lang="en-US" dirty="0">
                <a:latin typeface="Jost* Book" pitchFamily="2" charset="0"/>
                <a:ea typeface="Jost* Book" pitchFamily="2" charset="0"/>
              </a:rPr>
              <a:t>Campus power failures and why addressing deferred maintenance matters</a:t>
            </a:r>
          </a:p>
        </p:txBody>
      </p:sp>
      <p:sp>
        <p:nvSpPr>
          <p:cNvPr id="3" name="Rectangle 1">
            <a:extLst>
              <a:ext uri="{FF2B5EF4-FFF2-40B4-BE49-F238E27FC236}">
                <a16:creationId xmlns:a16="http://schemas.microsoft.com/office/drawing/2014/main" id="{D577DEB4-C136-6D43-9C7F-8B84B20DBFF0}"/>
              </a:ext>
            </a:extLst>
          </p:cNvPr>
          <p:cNvSpPr>
            <a:spLocks noChangeArrowheads="1"/>
          </p:cNvSpPr>
          <p:nvPr/>
        </p:nvSpPr>
        <p:spPr bwMode="auto">
          <a:xfrm>
            <a:off x="9063990" y="3556224"/>
            <a:ext cx="2171700" cy="1508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marL="285750" marR="0" lvl="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b="0" i="0" u="none" strike="noStrike" cap="none" normalizeH="0" baseline="0" dirty="0">
                <a:ln>
                  <a:noFill/>
                </a:ln>
                <a:solidFill>
                  <a:srgbClr val="595959"/>
                </a:solidFill>
                <a:effectLst/>
                <a:latin typeface="Jost* Book" pitchFamily="2" charset="0"/>
                <a:ea typeface="Jost* Book" pitchFamily="2" charset="0"/>
                <a:cs typeface="Arial" panose="020B0604020202020204" pitchFamily="34" charset="0"/>
              </a:rPr>
              <a:t>Compromised mechanical systems </a:t>
            </a:r>
            <a:r>
              <a:rPr kumimoji="0" lang="en-US" altLang="en-US" b="1" i="0" u="none" strike="noStrike" cap="none" normalizeH="0" baseline="0" dirty="0">
                <a:ln>
                  <a:noFill/>
                </a:ln>
                <a:solidFill>
                  <a:srgbClr val="595959"/>
                </a:solidFill>
                <a:effectLst/>
                <a:latin typeface="Jost* Book" pitchFamily="2" charset="0"/>
                <a:ea typeface="Jost* Book" pitchFamily="2" charset="0"/>
                <a:cs typeface="Arial" panose="020B0604020202020204" pitchFamily="34" charset="0"/>
              </a:rPr>
              <a:t>waste energy</a:t>
            </a:r>
            <a:br>
              <a:rPr kumimoji="0" lang="en-US" altLang="en-US" b="1" i="0" u="none" strike="noStrike" cap="none" normalizeH="0" baseline="0" dirty="0">
                <a:ln>
                  <a:noFill/>
                </a:ln>
                <a:solidFill>
                  <a:srgbClr val="595959"/>
                </a:solidFill>
                <a:effectLst/>
                <a:latin typeface="Jost* Book" pitchFamily="2" charset="0"/>
                <a:ea typeface="Jost* Book" pitchFamily="2" charset="0"/>
                <a:cs typeface="Arial" panose="020B0604020202020204" pitchFamily="34" charset="0"/>
              </a:rPr>
            </a:br>
            <a:endParaRPr kumimoji="0" lang="en-US" altLang="en-US" b="0" i="0" u="none" strike="noStrike" cap="none" normalizeH="0" baseline="0" dirty="0">
              <a:ln>
                <a:noFill/>
              </a:ln>
              <a:solidFill>
                <a:srgbClr val="595959"/>
              </a:solidFill>
              <a:effectLst/>
              <a:latin typeface="Jost* Book" pitchFamily="2" charset="0"/>
              <a:ea typeface="Jost* Book" pitchFamily="2" charset="0"/>
              <a:cs typeface="Arial" panose="020B0604020202020204" pitchFamily="34" charset="0"/>
            </a:endParaRPr>
          </a:p>
          <a:p>
            <a:pPr marL="285750" marR="0" lvl="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b="0" i="0" u="none" strike="noStrike" cap="none" normalizeH="0" baseline="0" dirty="0">
                <a:ln>
                  <a:noFill/>
                </a:ln>
                <a:solidFill>
                  <a:srgbClr val="595959"/>
                </a:solidFill>
                <a:effectLst/>
                <a:latin typeface="Jost* Book" pitchFamily="2" charset="0"/>
                <a:ea typeface="Jost* Book" pitchFamily="2" charset="0"/>
                <a:cs typeface="Arial" panose="020B0604020202020204" pitchFamily="34" charset="0"/>
              </a:rPr>
              <a:t>Unanticipated system failures </a:t>
            </a:r>
            <a:r>
              <a:rPr kumimoji="0" lang="en-US" altLang="en-US" b="1" i="0" u="none" strike="noStrike" cap="none" normalizeH="0" baseline="0" dirty="0">
                <a:ln>
                  <a:noFill/>
                </a:ln>
                <a:solidFill>
                  <a:srgbClr val="595959"/>
                </a:solidFill>
                <a:effectLst/>
                <a:latin typeface="Jost* Book" pitchFamily="2" charset="0"/>
                <a:ea typeface="Jost* Book" pitchFamily="2" charset="0"/>
                <a:cs typeface="Arial" panose="020B0604020202020204" pitchFamily="34" charset="0"/>
              </a:rPr>
              <a:t>disrupt program</a:t>
            </a:r>
            <a:r>
              <a:rPr kumimoji="0" lang="en-US" altLang="en-US" b="0" i="0" u="none" strike="noStrike" cap="none" normalizeH="0" baseline="0" dirty="0">
                <a:ln>
                  <a:noFill/>
                </a:ln>
                <a:solidFill>
                  <a:schemeClr val="tx1"/>
                </a:solidFill>
                <a:effectLst/>
                <a:latin typeface="Jost* Book" pitchFamily="2" charset="0"/>
                <a:ea typeface="Jost* Book" pitchFamily="2" charset="0"/>
              </a:rPr>
              <a:t>  </a:t>
            </a:r>
          </a:p>
        </p:txBody>
      </p:sp>
      <p:pic>
        <p:nvPicPr>
          <p:cNvPr id="3074" name="Picture 2" descr="https://lh5.googleusercontent.com/WZQ3tw6R-LkVPQHhz4w90Kz1h2jVzPtiwdpTKVwYnpq34Ij9bIlY7RoZE2yuxPx293ce0eVk7uS6S0GPYtbQnB8Azs-pifDfWfW5bWwtpHkNkq4qo8pJwBqCLJTIbtRFwvN6WNE7Hno">
            <a:extLst>
              <a:ext uri="{FF2B5EF4-FFF2-40B4-BE49-F238E27FC236}">
                <a16:creationId xmlns:a16="http://schemas.microsoft.com/office/drawing/2014/main" id="{8C8B7310-B260-674D-AC1E-43FD41C85DA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02970" y="2945258"/>
            <a:ext cx="7932420" cy="2995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20656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13"/>
          <p:cNvSpPr txBox="1"/>
          <p:nvPr/>
        </p:nvSpPr>
        <p:spPr>
          <a:xfrm>
            <a:off x="0" y="48127"/>
            <a:ext cx="12192000"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3200"/>
              <a:buFont typeface="Arial"/>
              <a:buNone/>
              <a:tabLst/>
              <a:defRPr/>
            </a:pPr>
            <a:r>
              <a:rPr kumimoji="0" lang="en-US" sz="3200" b="0" i="0" u="none" strike="noStrike" kern="0" cap="none" spc="300" normalizeH="0" baseline="0" noProof="0" dirty="0">
                <a:ln>
                  <a:noFill/>
                </a:ln>
                <a:solidFill>
                  <a:srgbClr val="FFFFFF"/>
                </a:solidFill>
                <a:effectLst/>
                <a:uLnTx/>
                <a:uFillTx/>
                <a:latin typeface="Jost* Light" pitchFamily="2" charset="0"/>
                <a:ea typeface="Jost* Light" pitchFamily="2" charset="0"/>
                <a:cs typeface="Arial"/>
                <a:sym typeface="Arial"/>
              </a:rPr>
              <a:t>3. CREATE OTHER BENEFITS</a:t>
            </a:r>
            <a:endParaRPr kumimoji="0" sz="1400" b="0" i="0" u="none" strike="noStrike" kern="0" cap="none" spc="300" normalizeH="0" baseline="0" noProof="0" dirty="0">
              <a:ln>
                <a:noFill/>
              </a:ln>
              <a:solidFill>
                <a:srgbClr val="000000"/>
              </a:solidFill>
              <a:effectLst/>
              <a:uLnTx/>
              <a:uFillTx/>
              <a:latin typeface="Jost* Light" pitchFamily="2" charset="0"/>
              <a:ea typeface="Jost* Light" pitchFamily="2" charset="0"/>
              <a:cs typeface="Arial"/>
              <a:sym typeface="Arial"/>
            </a:endParaRPr>
          </a:p>
        </p:txBody>
      </p:sp>
      <p:sp>
        <p:nvSpPr>
          <p:cNvPr id="15" name="TextBox 14">
            <a:extLst>
              <a:ext uri="{FF2B5EF4-FFF2-40B4-BE49-F238E27FC236}">
                <a16:creationId xmlns:a16="http://schemas.microsoft.com/office/drawing/2014/main" id="{125AC268-9405-DC45-BE3C-49A6B5B24E6F}"/>
              </a:ext>
            </a:extLst>
          </p:cNvPr>
          <p:cNvSpPr txBox="1"/>
          <p:nvPr/>
        </p:nvSpPr>
        <p:spPr>
          <a:xfrm>
            <a:off x="6107562" y="1144779"/>
            <a:ext cx="5105049" cy="707886"/>
          </a:xfrm>
          <a:prstGeom prst="rect">
            <a:avLst/>
          </a:prstGeom>
          <a:noFill/>
        </p:spPr>
        <p:txBody>
          <a:bodyPr wrap="square" rtlCol="0">
            <a:spAutoFit/>
          </a:bodyPr>
          <a:lstStyle/>
          <a:p>
            <a:pPr>
              <a:buClrTx/>
            </a:pPr>
            <a:r>
              <a:rPr kumimoji="0" lang="en-US" sz="2000" b="0" i="0" u="none" strike="noStrike" kern="1200" cap="none" spc="0" normalizeH="0" baseline="0" noProof="0" dirty="0">
                <a:ln>
                  <a:noFill/>
                </a:ln>
                <a:solidFill>
                  <a:srgbClr val="000000"/>
                </a:solidFill>
                <a:effectLst/>
                <a:uLnTx/>
                <a:uFillTx/>
                <a:latin typeface="Jost* Light" pitchFamily="2" charset="0"/>
                <a:ea typeface="Jost* Light" pitchFamily="2" charset="0"/>
                <a:cs typeface="+mn-cs"/>
              </a:rPr>
              <a:t>3B. </a:t>
            </a:r>
            <a:r>
              <a:rPr kumimoji="0" lang="en-US" sz="2000" u="none" strike="noStrike" kern="1200" cap="none" spc="0" normalizeH="0" baseline="0" noProof="0" dirty="0">
                <a:ln>
                  <a:noFill/>
                </a:ln>
                <a:solidFill>
                  <a:srgbClr val="000000"/>
                </a:solidFill>
                <a:effectLst/>
                <a:uLnTx/>
                <a:uFillTx/>
                <a:latin typeface="Jost* Book" pitchFamily="2" charset="0"/>
                <a:ea typeface="Jost* Book" pitchFamily="2" charset="0"/>
                <a:cs typeface="+mn-cs"/>
              </a:rPr>
              <a:t>SUPPORT</a:t>
            </a:r>
            <a:r>
              <a:rPr kumimoji="0" lang="en-US" sz="2000" b="0" i="0" u="none" strike="noStrike" kern="1200" cap="none" spc="0" normalizeH="0" baseline="0" noProof="0" dirty="0">
                <a:ln>
                  <a:noFill/>
                </a:ln>
                <a:solidFill>
                  <a:srgbClr val="000000"/>
                </a:solidFill>
                <a:effectLst/>
                <a:uLnTx/>
                <a:uFillTx/>
                <a:latin typeface="Jost* Light" pitchFamily="2" charset="0"/>
                <a:ea typeface="Jost* Light" pitchFamily="2" charset="0"/>
                <a:cs typeface="+mn-cs"/>
              </a:rPr>
              <a:t> LOCAL, STATE, AND NATIONAL DIRECTIVES</a:t>
            </a:r>
            <a:endParaRPr lang="en-US" sz="2000" dirty="0">
              <a:latin typeface="Jost* Light" pitchFamily="2" charset="0"/>
              <a:ea typeface="Jost* Light" pitchFamily="2" charset="0"/>
            </a:endParaRPr>
          </a:p>
        </p:txBody>
      </p:sp>
      <p:grpSp>
        <p:nvGrpSpPr>
          <p:cNvPr id="3" name="Group 2">
            <a:extLst>
              <a:ext uri="{FF2B5EF4-FFF2-40B4-BE49-F238E27FC236}">
                <a16:creationId xmlns:a16="http://schemas.microsoft.com/office/drawing/2014/main" id="{BCE6CA08-125C-0143-8E8D-A2AABE56B7D5}"/>
              </a:ext>
            </a:extLst>
          </p:cNvPr>
          <p:cNvGrpSpPr/>
          <p:nvPr/>
        </p:nvGrpSpPr>
        <p:grpSpPr>
          <a:xfrm>
            <a:off x="786613" y="1107652"/>
            <a:ext cx="3904207" cy="1877437"/>
            <a:chOff x="7498083" y="1077052"/>
            <a:chExt cx="3904207" cy="1877437"/>
          </a:xfrm>
        </p:grpSpPr>
        <p:sp>
          <p:nvSpPr>
            <p:cNvPr id="20" name="TextBox 19">
              <a:extLst>
                <a:ext uri="{FF2B5EF4-FFF2-40B4-BE49-F238E27FC236}">
                  <a16:creationId xmlns:a16="http://schemas.microsoft.com/office/drawing/2014/main" id="{456CB9C7-0A5B-3C47-98FD-FCE706A55857}"/>
                </a:ext>
              </a:extLst>
            </p:cNvPr>
            <p:cNvSpPr txBox="1"/>
            <p:nvPr/>
          </p:nvSpPr>
          <p:spPr>
            <a:xfrm>
              <a:off x="7498083" y="1077052"/>
              <a:ext cx="3904207" cy="1877437"/>
            </a:xfrm>
            <a:prstGeom prst="rect">
              <a:avLst/>
            </a:prstGeom>
            <a:noFill/>
            <a:ln>
              <a:solidFill>
                <a:schemeClr val="tx2">
                  <a:lumMod val="90000"/>
                </a:schemeClr>
              </a:solidFill>
            </a:ln>
          </p:spPr>
          <p:txBody>
            <a:bodyPr wrap="square" lIns="182880" tIns="182880" rIns="182880" bIns="182880" rtlCol="0">
              <a:spAutoFit/>
            </a:bodyPr>
            <a:lstStyle/>
            <a:p>
              <a:r>
                <a:rPr lang="en-US" dirty="0">
                  <a:latin typeface="Jost* Book" pitchFamily="2" charset="0"/>
                  <a:ea typeface="Jost* Book" pitchFamily="2" charset="0"/>
                </a:rPr>
                <a:t>Case studies:</a:t>
              </a:r>
            </a:p>
            <a:p>
              <a:endParaRPr lang="en-US" dirty="0">
                <a:latin typeface="Jost* Book" pitchFamily="2" charset="0"/>
                <a:ea typeface="Jost* Book" pitchFamily="2" charset="0"/>
              </a:endParaRPr>
            </a:p>
            <a:p>
              <a:endParaRPr lang="en-US" dirty="0">
                <a:latin typeface="Jost* Book" pitchFamily="2" charset="0"/>
                <a:ea typeface="Jost* Book" pitchFamily="2" charset="0"/>
              </a:endParaRPr>
            </a:p>
            <a:p>
              <a:endParaRPr lang="en-US" dirty="0">
                <a:latin typeface="Jost* Book" pitchFamily="2" charset="0"/>
                <a:ea typeface="Jost* Book" pitchFamily="2" charset="0"/>
              </a:endParaRPr>
            </a:p>
            <a:p>
              <a:endParaRPr lang="en-US" dirty="0">
                <a:latin typeface="Jost* Book" pitchFamily="2" charset="0"/>
                <a:ea typeface="Jost* Book" pitchFamily="2" charset="0"/>
              </a:endParaRPr>
            </a:p>
            <a:p>
              <a:endParaRPr lang="en-US" dirty="0">
                <a:latin typeface="Jost* Book" pitchFamily="2" charset="0"/>
                <a:ea typeface="Jost* Book" pitchFamily="2" charset="0"/>
              </a:endParaRPr>
            </a:p>
            <a:p>
              <a:r>
                <a:rPr lang="en-US" dirty="0">
                  <a:latin typeface="Jost* Book" pitchFamily="2" charset="0"/>
                  <a:ea typeface="Jost* Book" pitchFamily="2" charset="0"/>
                </a:rPr>
                <a:t>Sustainability and climate action plans</a:t>
              </a:r>
            </a:p>
          </p:txBody>
        </p:sp>
        <p:pic>
          <p:nvPicPr>
            <p:cNvPr id="2" name="Picture 1">
              <a:extLst>
                <a:ext uri="{FF2B5EF4-FFF2-40B4-BE49-F238E27FC236}">
                  <a16:creationId xmlns:a16="http://schemas.microsoft.com/office/drawing/2014/main" id="{8C0F7A7B-F5FB-3846-9732-50AB7CBE1D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77428" y="1698374"/>
              <a:ext cx="1645126" cy="491490"/>
            </a:xfrm>
            <a:prstGeom prst="rect">
              <a:avLst/>
            </a:prstGeom>
          </p:spPr>
        </p:pic>
        <p:pic>
          <p:nvPicPr>
            <p:cNvPr id="4" name="Picture 3">
              <a:extLst>
                <a:ext uri="{FF2B5EF4-FFF2-40B4-BE49-F238E27FC236}">
                  <a16:creationId xmlns:a16="http://schemas.microsoft.com/office/drawing/2014/main" id="{C823442B-CE41-0E46-BBFC-B3DA85CB4B00}"/>
                </a:ext>
              </a:extLst>
            </p:cNvPr>
            <p:cNvPicPr>
              <a:picLocks noChangeAspect="1"/>
            </p:cNvPicPr>
            <p:nvPr/>
          </p:nvPicPr>
          <p:blipFill>
            <a:blip r:embed="rId4"/>
            <a:stretch>
              <a:fillRect/>
            </a:stretch>
          </p:blipFill>
          <p:spPr>
            <a:xfrm>
              <a:off x="9644158" y="1322590"/>
              <a:ext cx="1264397" cy="948298"/>
            </a:xfrm>
            <a:prstGeom prst="rect">
              <a:avLst/>
            </a:prstGeom>
          </p:spPr>
        </p:pic>
      </p:grpSp>
      <p:pic>
        <p:nvPicPr>
          <p:cNvPr id="5" name="Picture 4">
            <a:extLst>
              <a:ext uri="{FF2B5EF4-FFF2-40B4-BE49-F238E27FC236}">
                <a16:creationId xmlns:a16="http://schemas.microsoft.com/office/drawing/2014/main" id="{D9F19826-9747-E24D-9EE4-8E9B012ED5D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6613" y="3851336"/>
            <a:ext cx="1791355" cy="1048688"/>
          </a:xfrm>
          <a:prstGeom prst="rect">
            <a:avLst/>
          </a:prstGeom>
        </p:spPr>
      </p:pic>
      <p:cxnSp>
        <p:nvCxnSpPr>
          <p:cNvPr id="7" name="Straight Arrow Connector 6">
            <a:extLst>
              <a:ext uri="{FF2B5EF4-FFF2-40B4-BE49-F238E27FC236}">
                <a16:creationId xmlns:a16="http://schemas.microsoft.com/office/drawing/2014/main" id="{6E0E2FEF-C92D-E640-BDAE-4FAD4E51D677}"/>
              </a:ext>
            </a:extLst>
          </p:cNvPr>
          <p:cNvCxnSpPr/>
          <p:nvPr/>
        </p:nvCxnSpPr>
        <p:spPr>
          <a:xfrm>
            <a:off x="2808145" y="4375680"/>
            <a:ext cx="674370" cy="0"/>
          </a:xfrm>
          <a:prstGeom prst="straightConnector1">
            <a:avLst/>
          </a:prstGeom>
          <a:ln w="25400">
            <a:solidFill>
              <a:srgbClr val="4E7C89"/>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B1AFB856-CF7D-3E4E-BC52-656F07A403E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41161" y="3780315"/>
            <a:ext cx="1203208" cy="1190731"/>
          </a:xfrm>
          <a:prstGeom prst="rect">
            <a:avLst/>
          </a:prstGeom>
        </p:spPr>
      </p:pic>
      <p:cxnSp>
        <p:nvCxnSpPr>
          <p:cNvPr id="13" name="Straight Arrow Connector 12">
            <a:extLst>
              <a:ext uri="{FF2B5EF4-FFF2-40B4-BE49-F238E27FC236}">
                <a16:creationId xmlns:a16="http://schemas.microsoft.com/office/drawing/2014/main" id="{1066C8AD-2BCA-1747-AAEA-0A0075E9A01F}"/>
              </a:ext>
            </a:extLst>
          </p:cNvPr>
          <p:cNvCxnSpPr/>
          <p:nvPr/>
        </p:nvCxnSpPr>
        <p:spPr>
          <a:xfrm>
            <a:off x="5227320" y="4366050"/>
            <a:ext cx="674370" cy="0"/>
          </a:xfrm>
          <a:prstGeom prst="straightConnector1">
            <a:avLst/>
          </a:prstGeom>
          <a:ln w="25400">
            <a:solidFill>
              <a:srgbClr val="4E7C89"/>
            </a:solidFill>
            <a:tailEnd type="triangle"/>
          </a:ln>
        </p:spPr>
        <p:style>
          <a:lnRef idx="1">
            <a:schemeClr val="accent1"/>
          </a:lnRef>
          <a:fillRef idx="0">
            <a:schemeClr val="accent1"/>
          </a:fillRef>
          <a:effectRef idx="0">
            <a:schemeClr val="accent1"/>
          </a:effectRef>
          <a:fontRef idx="minor">
            <a:schemeClr val="tx1"/>
          </a:fontRef>
        </p:style>
      </p:cxnSp>
      <p:pic>
        <p:nvPicPr>
          <p:cNvPr id="4098" name="Picture 2" descr="https://lh6.googleusercontent.com/4Iu9xNl-GLl4T90Myfcmi-PR6_m5gg2-Wd3m3snmIVXMQp2FptnyXWo0agu6CBMYQeJeR9CjnTA-t5U3MSgc24pToG4OCf5PqGDl1B4apvxWaPVsEAphtxmTd1EdPKPN34ufhjfH5gw">
            <a:extLst>
              <a:ext uri="{FF2B5EF4-FFF2-40B4-BE49-F238E27FC236}">
                <a16:creationId xmlns:a16="http://schemas.microsoft.com/office/drawing/2014/main" id="{6D469977-D8F9-B04F-B25D-905B2C5D16CA}"/>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6107562" y="3452461"/>
            <a:ext cx="5394960" cy="1827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36077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13"/>
          <p:cNvSpPr txBox="1"/>
          <p:nvPr/>
        </p:nvSpPr>
        <p:spPr>
          <a:xfrm>
            <a:off x="0" y="48127"/>
            <a:ext cx="12192000"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3200"/>
              <a:buFont typeface="Arial"/>
              <a:buNone/>
              <a:tabLst/>
              <a:defRPr/>
            </a:pPr>
            <a:r>
              <a:rPr kumimoji="0" lang="en-US" sz="3200" b="0" i="0" u="none" strike="noStrike" kern="0" cap="none" spc="300" normalizeH="0" baseline="0" noProof="0" dirty="0">
                <a:ln>
                  <a:noFill/>
                </a:ln>
                <a:solidFill>
                  <a:srgbClr val="FFFFFF"/>
                </a:solidFill>
                <a:effectLst/>
                <a:uLnTx/>
                <a:uFillTx/>
                <a:latin typeface="Jost* Light" pitchFamily="2" charset="0"/>
                <a:ea typeface="Jost* Light" pitchFamily="2" charset="0"/>
                <a:cs typeface="Arial"/>
                <a:sym typeface="Arial"/>
              </a:rPr>
              <a:t>3. CREATE OTHER BENEFITS</a:t>
            </a:r>
            <a:endParaRPr kumimoji="0" sz="1400" b="0" i="0" u="none" strike="noStrike" kern="0" cap="none" spc="300" normalizeH="0" baseline="0" noProof="0" dirty="0">
              <a:ln>
                <a:noFill/>
              </a:ln>
              <a:solidFill>
                <a:srgbClr val="000000"/>
              </a:solidFill>
              <a:effectLst/>
              <a:uLnTx/>
              <a:uFillTx/>
              <a:latin typeface="Jost* Light" pitchFamily="2" charset="0"/>
              <a:ea typeface="Jost* Light" pitchFamily="2" charset="0"/>
              <a:cs typeface="Arial"/>
              <a:sym typeface="Arial"/>
            </a:endParaRPr>
          </a:p>
        </p:txBody>
      </p:sp>
      <p:sp>
        <p:nvSpPr>
          <p:cNvPr id="15" name="TextBox 14">
            <a:extLst>
              <a:ext uri="{FF2B5EF4-FFF2-40B4-BE49-F238E27FC236}">
                <a16:creationId xmlns:a16="http://schemas.microsoft.com/office/drawing/2014/main" id="{125AC268-9405-DC45-BE3C-49A6B5B24E6F}"/>
              </a:ext>
            </a:extLst>
          </p:cNvPr>
          <p:cNvSpPr txBox="1"/>
          <p:nvPr/>
        </p:nvSpPr>
        <p:spPr>
          <a:xfrm>
            <a:off x="6095365" y="1048540"/>
            <a:ext cx="5105049" cy="400110"/>
          </a:xfrm>
          <a:prstGeom prst="rect">
            <a:avLst/>
          </a:prstGeom>
          <a:noFill/>
        </p:spPr>
        <p:txBody>
          <a:bodyPr wrap="square" rtlCol="0">
            <a:spAutoFit/>
          </a:bodyPr>
          <a:lstStyle/>
          <a:p>
            <a:pPr>
              <a:buClrTx/>
            </a:pPr>
            <a:r>
              <a:rPr kumimoji="0" lang="en-US" sz="2000" b="0" i="0" u="none" strike="noStrike" kern="1200" cap="none" spc="0" normalizeH="0" baseline="0" noProof="0" dirty="0">
                <a:ln>
                  <a:noFill/>
                </a:ln>
                <a:solidFill>
                  <a:srgbClr val="000000"/>
                </a:solidFill>
                <a:effectLst/>
                <a:uLnTx/>
                <a:uFillTx/>
                <a:latin typeface="Jost* Light" pitchFamily="2" charset="0"/>
                <a:ea typeface="Jost* Light" pitchFamily="2" charset="0"/>
                <a:cs typeface="+mn-cs"/>
              </a:rPr>
              <a:t>3C. </a:t>
            </a:r>
            <a:r>
              <a:rPr kumimoji="0" lang="en-US" sz="2000" u="none" strike="noStrike" kern="1200" cap="none" spc="0" normalizeH="0" baseline="0" noProof="0" dirty="0">
                <a:ln>
                  <a:noFill/>
                </a:ln>
                <a:solidFill>
                  <a:srgbClr val="000000"/>
                </a:solidFill>
                <a:effectLst/>
                <a:uLnTx/>
                <a:uFillTx/>
                <a:latin typeface="Jost* Book" pitchFamily="2" charset="0"/>
                <a:ea typeface="Jost* Book" pitchFamily="2" charset="0"/>
                <a:cs typeface="+mn-cs"/>
              </a:rPr>
              <a:t>SHOW</a:t>
            </a:r>
            <a:r>
              <a:rPr kumimoji="0" lang="en-US" sz="2000" b="0" i="0" u="none" strike="noStrike" kern="1200" cap="none" spc="0" normalizeH="0" baseline="0" noProof="0" dirty="0">
                <a:ln>
                  <a:noFill/>
                </a:ln>
                <a:solidFill>
                  <a:srgbClr val="000000"/>
                </a:solidFill>
                <a:effectLst/>
                <a:uLnTx/>
                <a:uFillTx/>
                <a:latin typeface="Jost* Light" pitchFamily="2" charset="0"/>
                <a:ea typeface="Jost* Light" pitchFamily="2" charset="0"/>
                <a:cs typeface="+mn-cs"/>
              </a:rPr>
              <a:t> A BUSINESS CASE BEYOND ROI</a:t>
            </a:r>
            <a:endParaRPr lang="en-US" sz="2000" dirty="0">
              <a:latin typeface="Jost* Light" pitchFamily="2" charset="0"/>
              <a:ea typeface="Jost* Light" pitchFamily="2" charset="0"/>
            </a:endParaRPr>
          </a:p>
        </p:txBody>
      </p:sp>
      <p:grpSp>
        <p:nvGrpSpPr>
          <p:cNvPr id="2" name="Group 1">
            <a:extLst>
              <a:ext uri="{FF2B5EF4-FFF2-40B4-BE49-F238E27FC236}">
                <a16:creationId xmlns:a16="http://schemas.microsoft.com/office/drawing/2014/main" id="{1E346373-BC6B-8548-924E-C8D41FE6D31A}"/>
              </a:ext>
            </a:extLst>
          </p:cNvPr>
          <p:cNvGrpSpPr/>
          <p:nvPr/>
        </p:nvGrpSpPr>
        <p:grpSpPr>
          <a:xfrm>
            <a:off x="889466" y="1048540"/>
            <a:ext cx="3371846" cy="1877437"/>
            <a:chOff x="7498084" y="966214"/>
            <a:chExt cx="3371846" cy="1877437"/>
          </a:xfrm>
        </p:grpSpPr>
        <p:sp>
          <p:nvSpPr>
            <p:cNvPr id="20" name="TextBox 19">
              <a:extLst>
                <a:ext uri="{FF2B5EF4-FFF2-40B4-BE49-F238E27FC236}">
                  <a16:creationId xmlns:a16="http://schemas.microsoft.com/office/drawing/2014/main" id="{456CB9C7-0A5B-3C47-98FD-FCE706A55857}"/>
                </a:ext>
              </a:extLst>
            </p:cNvPr>
            <p:cNvSpPr txBox="1"/>
            <p:nvPr/>
          </p:nvSpPr>
          <p:spPr>
            <a:xfrm>
              <a:off x="7498084" y="966214"/>
              <a:ext cx="3371846" cy="1877437"/>
            </a:xfrm>
            <a:prstGeom prst="rect">
              <a:avLst/>
            </a:prstGeom>
            <a:noFill/>
            <a:ln>
              <a:solidFill>
                <a:schemeClr val="tx2">
                  <a:lumMod val="90000"/>
                </a:schemeClr>
              </a:solidFill>
            </a:ln>
          </p:spPr>
          <p:txBody>
            <a:bodyPr wrap="square" lIns="182880" tIns="182880" rIns="182880" bIns="182880" rtlCol="0">
              <a:spAutoFit/>
            </a:bodyPr>
            <a:lstStyle/>
            <a:p>
              <a:r>
                <a:rPr lang="en-US" dirty="0">
                  <a:latin typeface="Jost* Book" pitchFamily="2" charset="0"/>
                  <a:ea typeface="Jost* Book" pitchFamily="2" charset="0"/>
                </a:rPr>
                <a:t>Case study:</a:t>
              </a:r>
            </a:p>
            <a:p>
              <a:endParaRPr lang="en-US" dirty="0">
                <a:latin typeface="Jost* Book" pitchFamily="2" charset="0"/>
                <a:ea typeface="Jost* Book" pitchFamily="2" charset="0"/>
              </a:endParaRPr>
            </a:p>
            <a:p>
              <a:endParaRPr lang="en-US" dirty="0">
                <a:latin typeface="Jost* Book" pitchFamily="2" charset="0"/>
                <a:ea typeface="Jost* Book" pitchFamily="2" charset="0"/>
              </a:endParaRPr>
            </a:p>
            <a:p>
              <a:endParaRPr lang="en-US" dirty="0">
                <a:latin typeface="Jost* Book" pitchFamily="2" charset="0"/>
                <a:ea typeface="Jost* Book" pitchFamily="2" charset="0"/>
              </a:endParaRPr>
            </a:p>
            <a:p>
              <a:endParaRPr lang="en-US" dirty="0">
                <a:latin typeface="Jost* Book" pitchFamily="2" charset="0"/>
                <a:ea typeface="Jost* Book" pitchFamily="2" charset="0"/>
              </a:endParaRPr>
            </a:p>
            <a:p>
              <a:endParaRPr lang="en-US" dirty="0">
                <a:latin typeface="Jost* Book" pitchFamily="2" charset="0"/>
                <a:ea typeface="Jost* Book" pitchFamily="2" charset="0"/>
              </a:endParaRPr>
            </a:p>
            <a:p>
              <a:r>
                <a:rPr lang="en-US" dirty="0">
                  <a:latin typeface="Jost* Book" pitchFamily="2" charset="0"/>
                  <a:ea typeface="Jost* Book" pitchFamily="2" charset="0"/>
                </a:rPr>
                <a:t>Climate action plan</a:t>
              </a:r>
            </a:p>
          </p:txBody>
        </p:sp>
        <p:pic>
          <p:nvPicPr>
            <p:cNvPr id="3" name="Picture 2">
              <a:extLst>
                <a:ext uri="{FF2B5EF4-FFF2-40B4-BE49-F238E27FC236}">
                  <a16:creationId xmlns:a16="http://schemas.microsoft.com/office/drawing/2014/main" id="{62F1F3B2-10E6-2143-A796-BD8A5C0D370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78199" y="1504872"/>
              <a:ext cx="2470642" cy="764355"/>
            </a:xfrm>
            <a:prstGeom prst="rect">
              <a:avLst/>
            </a:prstGeom>
          </p:spPr>
        </p:pic>
      </p:grpSp>
      <p:pic>
        <p:nvPicPr>
          <p:cNvPr id="9" name="Picture 8">
            <a:extLst>
              <a:ext uri="{FF2B5EF4-FFF2-40B4-BE49-F238E27FC236}">
                <a16:creationId xmlns:a16="http://schemas.microsoft.com/office/drawing/2014/main" id="{B8122ABD-2BBD-264D-A5B5-6C610BBDCE5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03830" y="2949348"/>
            <a:ext cx="6783070" cy="2970813"/>
          </a:xfrm>
          <a:prstGeom prst="rect">
            <a:avLst/>
          </a:prstGeom>
        </p:spPr>
      </p:pic>
    </p:spTree>
    <p:extLst>
      <p:ext uri="{BB962C8B-B14F-4D97-AF65-F5344CB8AC3E}">
        <p14:creationId xmlns:p14="http://schemas.microsoft.com/office/powerpoint/2010/main" val="40132326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13"/>
          <p:cNvSpPr txBox="1"/>
          <p:nvPr/>
        </p:nvSpPr>
        <p:spPr>
          <a:xfrm>
            <a:off x="0" y="48127"/>
            <a:ext cx="12192000"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3200"/>
              <a:buFont typeface="Arial"/>
              <a:buNone/>
              <a:tabLst/>
              <a:defRPr/>
            </a:pPr>
            <a:r>
              <a:rPr kumimoji="0" lang="en-US" sz="3200" b="0" i="0" u="none" strike="noStrike" kern="0" cap="none" spc="300" normalizeH="0" baseline="0" noProof="0" dirty="0">
                <a:ln>
                  <a:noFill/>
                </a:ln>
                <a:solidFill>
                  <a:srgbClr val="FFFFFF"/>
                </a:solidFill>
                <a:effectLst/>
                <a:uLnTx/>
                <a:uFillTx/>
                <a:latin typeface="Jost* Light" pitchFamily="2" charset="0"/>
                <a:ea typeface="Jost* Light" pitchFamily="2" charset="0"/>
                <a:cs typeface="Arial"/>
                <a:sym typeface="Arial"/>
              </a:rPr>
              <a:t>CREATE OTHER BENEFITS: SUMMARY</a:t>
            </a:r>
            <a:endParaRPr kumimoji="0" sz="1400" b="0" i="0" u="none" strike="noStrike" kern="0" cap="none" spc="300" normalizeH="0" baseline="0" noProof="0" dirty="0">
              <a:ln>
                <a:noFill/>
              </a:ln>
              <a:solidFill>
                <a:srgbClr val="000000"/>
              </a:solidFill>
              <a:effectLst/>
              <a:uLnTx/>
              <a:uFillTx/>
              <a:latin typeface="Jost* Light" pitchFamily="2" charset="0"/>
              <a:ea typeface="Jost* Light" pitchFamily="2" charset="0"/>
              <a:cs typeface="Arial"/>
              <a:sym typeface="Arial"/>
            </a:endParaRPr>
          </a:p>
        </p:txBody>
      </p:sp>
      <p:sp>
        <p:nvSpPr>
          <p:cNvPr id="15" name="TextBox 14">
            <a:extLst>
              <a:ext uri="{FF2B5EF4-FFF2-40B4-BE49-F238E27FC236}">
                <a16:creationId xmlns:a16="http://schemas.microsoft.com/office/drawing/2014/main" id="{125AC268-9405-DC45-BE3C-49A6B5B24E6F}"/>
              </a:ext>
            </a:extLst>
          </p:cNvPr>
          <p:cNvSpPr txBox="1"/>
          <p:nvPr/>
        </p:nvSpPr>
        <p:spPr>
          <a:xfrm>
            <a:off x="8465238" y="1538028"/>
            <a:ext cx="2528992" cy="1015663"/>
          </a:xfrm>
          <a:prstGeom prst="rect">
            <a:avLst/>
          </a:prstGeom>
          <a:noFill/>
        </p:spPr>
        <p:txBody>
          <a:bodyPr wrap="square" rtlCol="0">
            <a:spAutoFit/>
          </a:bodyPr>
          <a:lstStyle/>
          <a:p>
            <a:pPr algn="ctr">
              <a:buClrTx/>
            </a:pPr>
            <a:r>
              <a:rPr kumimoji="0" lang="en-US" sz="2000" b="0" i="0" u="none" strike="noStrike" kern="1200" cap="none" spc="0" normalizeH="0" baseline="0" noProof="0" dirty="0">
                <a:ln>
                  <a:noFill/>
                </a:ln>
                <a:solidFill>
                  <a:srgbClr val="000000"/>
                </a:solidFill>
                <a:effectLst/>
                <a:uLnTx/>
                <a:uFillTx/>
                <a:latin typeface="Jost* Light" pitchFamily="2" charset="0"/>
                <a:ea typeface="Jost* Light" pitchFamily="2" charset="0"/>
                <a:cs typeface="+mn-cs"/>
              </a:rPr>
              <a:t>3C. </a:t>
            </a:r>
            <a:r>
              <a:rPr kumimoji="0" lang="en-US" sz="2000" u="none" strike="noStrike" kern="1200" cap="none" spc="0" normalizeH="0" baseline="0" noProof="0" dirty="0">
                <a:ln>
                  <a:noFill/>
                </a:ln>
                <a:solidFill>
                  <a:srgbClr val="000000"/>
                </a:solidFill>
                <a:effectLst/>
                <a:uLnTx/>
                <a:uFillTx/>
                <a:latin typeface="Jost* Book" pitchFamily="2" charset="0"/>
                <a:ea typeface="Jost* Book" pitchFamily="2" charset="0"/>
                <a:cs typeface="+mn-cs"/>
              </a:rPr>
              <a:t>SHOW</a:t>
            </a:r>
            <a:r>
              <a:rPr kumimoji="0" lang="en-US" sz="2000" b="0" i="0" u="none" strike="noStrike" kern="1200" cap="none" spc="0" normalizeH="0" baseline="0" noProof="0" dirty="0">
                <a:ln>
                  <a:noFill/>
                </a:ln>
                <a:solidFill>
                  <a:srgbClr val="000000"/>
                </a:solidFill>
                <a:effectLst/>
                <a:uLnTx/>
                <a:uFillTx/>
                <a:latin typeface="Jost* Light" pitchFamily="2" charset="0"/>
                <a:ea typeface="Jost* Light" pitchFamily="2" charset="0"/>
                <a:cs typeface="+mn-cs"/>
              </a:rPr>
              <a:t> A BUSINESS CASE BEYOND ROI</a:t>
            </a:r>
            <a:endParaRPr lang="en-US" sz="2000" dirty="0">
              <a:latin typeface="Jost* Light" pitchFamily="2" charset="0"/>
              <a:ea typeface="Jost* Light" pitchFamily="2" charset="0"/>
            </a:endParaRPr>
          </a:p>
        </p:txBody>
      </p:sp>
      <p:pic>
        <p:nvPicPr>
          <p:cNvPr id="9" name="Picture 8">
            <a:extLst>
              <a:ext uri="{FF2B5EF4-FFF2-40B4-BE49-F238E27FC236}">
                <a16:creationId xmlns:a16="http://schemas.microsoft.com/office/drawing/2014/main" id="{B8122ABD-2BBD-264D-A5B5-6C610BBDCE5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43490" y="3352801"/>
            <a:ext cx="4284617" cy="1876554"/>
          </a:xfrm>
          <a:prstGeom prst="rect">
            <a:avLst/>
          </a:prstGeom>
        </p:spPr>
      </p:pic>
      <p:sp>
        <p:nvSpPr>
          <p:cNvPr id="7" name="TextBox 6">
            <a:extLst>
              <a:ext uri="{FF2B5EF4-FFF2-40B4-BE49-F238E27FC236}">
                <a16:creationId xmlns:a16="http://schemas.microsoft.com/office/drawing/2014/main" id="{FE218D62-F352-2B44-B978-19995BBCD78F}"/>
              </a:ext>
            </a:extLst>
          </p:cNvPr>
          <p:cNvSpPr txBox="1"/>
          <p:nvPr/>
        </p:nvSpPr>
        <p:spPr>
          <a:xfrm>
            <a:off x="1130414" y="1538028"/>
            <a:ext cx="2741027" cy="1015663"/>
          </a:xfrm>
          <a:prstGeom prst="rect">
            <a:avLst/>
          </a:prstGeom>
          <a:noFill/>
        </p:spPr>
        <p:txBody>
          <a:bodyPr wrap="square" rtlCol="0">
            <a:spAutoFit/>
          </a:bodyPr>
          <a:lstStyle/>
          <a:p>
            <a:pPr algn="ctr">
              <a:buClrTx/>
            </a:pPr>
            <a:r>
              <a:rPr kumimoji="0" lang="en-US" sz="2000" b="0" i="0" u="none" strike="noStrike" kern="1200" cap="none" spc="0" normalizeH="0" baseline="0" noProof="0" dirty="0">
                <a:ln>
                  <a:noFill/>
                </a:ln>
                <a:solidFill>
                  <a:srgbClr val="000000"/>
                </a:solidFill>
                <a:effectLst/>
                <a:uLnTx/>
                <a:uFillTx/>
                <a:latin typeface="Jost* Light" pitchFamily="2" charset="0"/>
                <a:ea typeface="Jost* Light" pitchFamily="2" charset="0"/>
                <a:cs typeface="+mn-cs"/>
              </a:rPr>
              <a:t>3A. </a:t>
            </a:r>
            <a:r>
              <a:rPr kumimoji="0" lang="en-US" sz="2000" u="none" strike="noStrike" kern="1200" cap="none" spc="0" normalizeH="0" baseline="0" noProof="0" dirty="0">
                <a:ln>
                  <a:noFill/>
                </a:ln>
                <a:solidFill>
                  <a:srgbClr val="000000"/>
                </a:solidFill>
                <a:effectLst/>
                <a:uLnTx/>
                <a:uFillTx/>
                <a:latin typeface="Jost* Book" pitchFamily="2" charset="0"/>
                <a:ea typeface="Jost* Book" pitchFamily="2" charset="0"/>
                <a:cs typeface="+mn-cs"/>
              </a:rPr>
              <a:t>ALIGN</a:t>
            </a:r>
            <a:r>
              <a:rPr kumimoji="0" lang="en-US" sz="2000" b="0" i="0" u="none" strike="noStrike" kern="1200" cap="none" spc="0" normalizeH="0" baseline="0" noProof="0" dirty="0">
                <a:ln>
                  <a:noFill/>
                </a:ln>
                <a:solidFill>
                  <a:srgbClr val="000000"/>
                </a:solidFill>
                <a:effectLst/>
                <a:uLnTx/>
                <a:uFillTx/>
                <a:latin typeface="Jost* Light" pitchFamily="2" charset="0"/>
                <a:ea typeface="Jost* Light" pitchFamily="2" charset="0"/>
                <a:cs typeface="+mn-cs"/>
              </a:rPr>
              <a:t> WITH DEFERRED MAINTENANCE</a:t>
            </a:r>
            <a:endParaRPr lang="en-US" sz="2000" dirty="0">
              <a:latin typeface="Jost* Light" pitchFamily="2" charset="0"/>
              <a:ea typeface="Jost* Light" pitchFamily="2" charset="0"/>
            </a:endParaRPr>
          </a:p>
        </p:txBody>
      </p:sp>
      <p:sp>
        <p:nvSpPr>
          <p:cNvPr id="8" name="TextBox 7">
            <a:extLst>
              <a:ext uri="{FF2B5EF4-FFF2-40B4-BE49-F238E27FC236}">
                <a16:creationId xmlns:a16="http://schemas.microsoft.com/office/drawing/2014/main" id="{8708F40B-6656-8A45-94A1-10CCB5EE97D8}"/>
              </a:ext>
            </a:extLst>
          </p:cNvPr>
          <p:cNvSpPr txBox="1"/>
          <p:nvPr/>
        </p:nvSpPr>
        <p:spPr>
          <a:xfrm>
            <a:off x="4673372" y="1538028"/>
            <a:ext cx="2754407" cy="1015663"/>
          </a:xfrm>
          <a:prstGeom prst="rect">
            <a:avLst/>
          </a:prstGeom>
          <a:noFill/>
        </p:spPr>
        <p:txBody>
          <a:bodyPr wrap="square" rtlCol="0">
            <a:spAutoFit/>
          </a:bodyPr>
          <a:lstStyle/>
          <a:p>
            <a:pPr algn="ctr">
              <a:buClrTx/>
            </a:pPr>
            <a:r>
              <a:rPr kumimoji="0" lang="en-US" sz="2000" b="0" i="0" u="none" strike="noStrike" kern="1200" cap="none" spc="0" normalizeH="0" baseline="0" noProof="0" dirty="0">
                <a:ln>
                  <a:noFill/>
                </a:ln>
                <a:solidFill>
                  <a:srgbClr val="000000"/>
                </a:solidFill>
                <a:effectLst/>
                <a:uLnTx/>
                <a:uFillTx/>
                <a:latin typeface="Jost* Light" pitchFamily="2" charset="0"/>
                <a:ea typeface="Jost* Light" pitchFamily="2" charset="0"/>
                <a:cs typeface="+mn-cs"/>
              </a:rPr>
              <a:t>3B. </a:t>
            </a:r>
            <a:r>
              <a:rPr kumimoji="0" lang="en-US" sz="2000" u="none" strike="noStrike" kern="1200" cap="none" spc="0" normalizeH="0" baseline="0" noProof="0" dirty="0">
                <a:ln>
                  <a:noFill/>
                </a:ln>
                <a:solidFill>
                  <a:srgbClr val="000000"/>
                </a:solidFill>
                <a:effectLst/>
                <a:uLnTx/>
                <a:uFillTx/>
                <a:latin typeface="Jost* Book" pitchFamily="2" charset="0"/>
                <a:ea typeface="Jost* Book" pitchFamily="2" charset="0"/>
                <a:cs typeface="+mn-cs"/>
              </a:rPr>
              <a:t>SUPPORT</a:t>
            </a:r>
            <a:r>
              <a:rPr kumimoji="0" lang="en-US" sz="2000" b="0" i="0" u="none" strike="noStrike" kern="1200" cap="none" spc="0" normalizeH="0" baseline="0" noProof="0" dirty="0">
                <a:ln>
                  <a:noFill/>
                </a:ln>
                <a:solidFill>
                  <a:srgbClr val="000000"/>
                </a:solidFill>
                <a:effectLst/>
                <a:uLnTx/>
                <a:uFillTx/>
                <a:latin typeface="Jost* Light" pitchFamily="2" charset="0"/>
                <a:ea typeface="Jost* Light" pitchFamily="2" charset="0"/>
                <a:cs typeface="+mn-cs"/>
              </a:rPr>
              <a:t> LOCAL, STATE, AND NATIONAL DIRECTIVES</a:t>
            </a:r>
            <a:endParaRPr lang="en-US" sz="2000" dirty="0">
              <a:latin typeface="Jost* Light" pitchFamily="2" charset="0"/>
              <a:ea typeface="Jost* Light" pitchFamily="2" charset="0"/>
            </a:endParaRPr>
          </a:p>
        </p:txBody>
      </p:sp>
      <p:pic>
        <p:nvPicPr>
          <p:cNvPr id="10" name="Picture 9">
            <a:extLst>
              <a:ext uri="{FF2B5EF4-FFF2-40B4-BE49-F238E27FC236}">
                <a16:creationId xmlns:a16="http://schemas.microsoft.com/office/drawing/2014/main" id="{454A31EC-68CB-694C-93F2-1F54FBC6B8A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48971" y="3647793"/>
            <a:ext cx="1203208" cy="1190731"/>
          </a:xfrm>
          <a:prstGeom prst="rect">
            <a:avLst/>
          </a:prstGeom>
        </p:spPr>
      </p:pic>
      <p:pic>
        <p:nvPicPr>
          <p:cNvPr id="11" name="Picture 2" descr="https://lh5.googleusercontent.com/WZQ3tw6R-LkVPQHhz4w90Kz1h2jVzPtiwdpTKVwYnpq34Ij9bIlY7RoZE2yuxPx293ce0eVk7uS6S0GPYtbQnB8Azs-pifDfWfW5bWwtpHkNkq4qo8pJwBqCLJTIbtRFwvN6WNE7Hno">
            <a:extLst>
              <a:ext uri="{FF2B5EF4-FFF2-40B4-BE49-F238E27FC236}">
                <a16:creationId xmlns:a16="http://schemas.microsoft.com/office/drawing/2014/main" id="{EB6FA749-C20A-7247-92DB-64F121BE4A8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5120" y="3458817"/>
            <a:ext cx="4176685" cy="1577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40811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13"/>
          <p:cNvSpPr txBox="1"/>
          <p:nvPr/>
        </p:nvSpPr>
        <p:spPr>
          <a:xfrm>
            <a:off x="0" y="48127"/>
            <a:ext cx="12192000"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3200"/>
              <a:buFont typeface="Arial"/>
              <a:buNone/>
              <a:tabLst/>
              <a:defRPr/>
            </a:pPr>
            <a:r>
              <a:rPr kumimoji="0" lang="en-US" sz="3200" b="0" i="0" u="none" strike="noStrike" kern="0" cap="none" spc="300" normalizeH="0" baseline="0" noProof="0" dirty="0">
                <a:ln>
                  <a:noFill/>
                </a:ln>
                <a:solidFill>
                  <a:srgbClr val="FFFFFF"/>
                </a:solidFill>
                <a:effectLst/>
                <a:uLnTx/>
                <a:uFillTx/>
                <a:latin typeface="Jost* Light" pitchFamily="2" charset="0"/>
                <a:ea typeface="Jost* Light" pitchFamily="2" charset="0"/>
                <a:cs typeface="Arial"/>
                <a:sym typeface="Arial"/>
              </a:rPr>
              <a:t>SUMMARY</a:t>
            </a:r>
            <a:endParaRPr kumimoji="0" sz="1400" b="0" i="0" u="none" strike="noStrike" kern="0" cap="none" spc="300" normalizeH="0" baseline="0" noProof="0" dirty="0">
              <a:ln>
                <a:noFill/>
              </a:ln>
              <a:solidFill>
                <a:srgbClr val="000000"/>
              </a:solidFill>
              <a:effectLst/>
              <a:uLnTx/>
              <a:uFillTx/>
              <a:latin typeface="Jost* Light" pitchFamily="2" charset="0"/>
              <a:ea typeface="Jost* Light" pitchFamily="2" charset="0"/>
              <a:cs typeface="Arial"/>
              <a:sym typeface="Arial"/>
            </a:endParaRPr>
          </a:p>
        </p:txBody>
      </p:sp>
      <p:sp>
        <p:nvSpPr>
          <p:cNvPr id="5" name="TextBox 4">
            <a:extLst>
              <a:ext uri="{FF2B5EF4-FFF2-40B4-BE49-F238E27FC236}">
                <a16:creationId xmlns:a16="http://schemas.microsoft.com/office/drawing/2014/main" id="{2F966124-7A48-A446-9DF2-844D34ED73A3}"/>
              </a:ext>
            </a:extLst>
          </p:cNvPr>
          <p:cNvSpPr txBox="1"/>
          <p:nvPr/>
        </p:nvSpPr>
        <p:spPr>
          <a:xfrm>
            <a:off x="350256" y="4504953"/>
            <a:ext cx="252012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dirty="0">
                <a:ln>
                  <a:noFill/>
                </a:ln>
                <a:solidFill>
                  <a:srgbClr val="000000"/>
                </a:solidFill>
                <a:effectLst/>
                <a:uLnTx/>
                <a:uFillTx/>
                <a:latin typeface="Jost* Book" pitchFamily="2" charset="0"/>
                <a:ea typeface="Jost* Book" pitchFamily="2" charset="0"/>
                <a:cs typeface="+mn-cs"/>
              </a:rPr>
              <a:t>KEEP IT SIMPLE — USE THE RULE OF THREE</a:t>
            </a:r>
          </a:p>
        </p:txBody>
      </p:sp>
      <p:pic>
        <p:nvPicPr>
          <p:cNvPr id="2" name="Picture 1">
            <a:extLst>
              <a:ext uri="{FF2B5EF4-FFF2-40B4-BE49-F238E27FC236}">
                <a16:creationId xmlns:a16="http://schemas.microsoft.com/office/drawing/2014/main" id="{BC4EC574-1D51-AF4F-AE61-2407BFB818B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589" y="1768747"/>
            <a:ext cx="3045460" cy="3045460"/>
          </a:xfrm>
          <a:prstGeom prst="rect">
            <a:avLst/>
          </a:prstGeom>
        </p:spPr>
      </p:pic>
      <p:sp>
        <p:nvSpPr>
          <p:cNvPr id="10" name="TextBox 9">
            <a:extLst>
              <a:ext uri="{FF2B5EF4-FFF2-40B4-BE49-F238E27FC236}">
                <a16:creationId xmlns:a16="http://schemas.microsoft.com/office/drawing/2014/main" id="{744DC747-196B-3440-A730-01B02B7ECC1D}"/>
              </a:ext>
            </a:extLst>
          </p:cNvPr>
          <p:cNvSpPr txBox="1"/>
          <p:nvPr/>
        </p:nvSpPr>
        <p:spPr>
          <a:xfrm>
            <a:off x="5125224" y="1548301"/>
            <a:ext cx="4533900" cy="523220"/>
          </a:xfrm>
          <a:prstGeom prst="rect">
            <a:avLst/>
          </a:prstGeom>
          <a:noFill/>
        </p:spPr>
        <p:txBody>
          <a:bodyPr wrap="square" rtlCol="0">
            <a:spAutoFit/>
          </a:bodyPr>
          <a:lstStyle/>
          <a:p>
            <a:pPr algn="ctr"/>
            <a:r>
              <a:rPr lang="en-US" sz="2800" spc="300" dirty="0">
                <a:latin typeface="Jost* Book" pitchFamily="2" charset="0"/>
                <a:ea typeface="Jost* Book" pitchFamily="2" charset="0"/>
              </a:rPr>
              <a:t>THREE TIPS:</a:t>
            </a:r>
          </a:p>
        </p:txBody>
      </p:sp>
      <p:grpSp>
        <p:nvGrpSpPr>
          <p:cNvPr id="24" name="Group 23">
            <a:extLst>
              <a:ext uri="{FF2B5EF4-FFF2-40B4-BE49-F238E27FC236}">
                <a16:creationId xmlns:a16="http://schemas.microsoft.com/office/drawing/2014/main" id="{6F20106A-12DD-1F45-A7E5-D8AF8BF7F70B}"/>
              </a:ext>
            </a:extLst>
          </p:cNvPr>
          <p:cNvGrpSpPr/>
          <p:nvPr/>
        </p:nvGrpSpPr>
        <p:grpSpPr>
          <a:xfrm>
            <a:off x="3784333" y="2351403"/>
            <a:ext cx="2263498" cy="2665336"/>
            <a:chOff x="3784333" y="2046599"/>
            <a:chExt cx="2263498" cy="2665336"/>
          </a:xfrm>
        </p:grpSpPr>
        <p:sp>
          <p:nvSpPr>
            <p:cNvPr id="11" name="TextBox 10">
              <a:extLst>
                <a:ext uri="{FF2B5EF4-FFF2-40B4-BE49-F238E27FC236}">
                  <a16:creationId xmlns:a16="http://schemas.microsoft.com/office/drawing/2014/main" id="{473B95E3-0FEF-A74A-AF41-58A4D0667571}"/>
                </a:ext>
              </a:extLst>
            </p:cNvPr>
            <p:cNvSpPr txBox="1"/>
            <p:nvPr/>
          </p:nvSpPr>
          <p:spPr>
            <a:xfrm>
              <a:off x="3804809" y="4127160"/>
              <a:ext cx="2219325" cy="584775"/>
            </a:xfrm>
            <a:prstGeom prst="rect">
              <a:avLst/>
            </a:prstGeom>
            <a:noFill/>
          </p:spPr>
          <p:txBody>
            <a:bodyPr wrap="square" rtlCol="0">
              <a:spAutoFit/>
            </a:bodyPr>
            <a:lstStyle/>
            <a:p>
              <a:pPr algn="ctr"/>
              <a:r>
                <a:rPr lang="en-US" sz="1600" dirty="0">
                  <a:latin typeface="Jost* Book" pitchFamily="2" charset="0"/>
                  <a:ea typeface="Jost* Book" pitchFamily="2" charset="0"/>
                </a:rPr>
                <a:t>1. ENGAGE STAKEHOLDERS</a:t>
              </a:r>
            </a:p>
          </p:txBody>
        </p:sp>
        <p:grpSp>
          <p:nvGrpSpPr>
            <p:cNvPr id="23" name="Group 22">
              <a:extLst>
                <a:ext uri="{FF2B5EF4-FFF2-40B4-BE49-F238E27FC236}">
                  <a16:creationId xmlns:a16="http://schemas.microsoft.com/office/drawing/2014/main" id="{8D104533-943A-3649-AC15-78BD8CBDED1A}"/>
                </a:ext>
              </a:extLst>
            </p:cNvPr>
            <p:cNvGrpSpPr/>
            <p:nvPr/>
          </p:nvGrpSpPr>
          <p:grpSpPr>
            <a:xfrm>
              <a:off x="3784333" y="2046599"/>
              <a:ext cx="2263498" cy="2080560"/>
              <a:chOff x="3784333" y="2046599"/>
              <a:chExt cx="2263498" cy="2080560"/>
            </a:xfrm>
          </p:grpSpPr>
          <p:pic>
            <p:nvPicPr>
              <p:cNvPr id="14" name="Picture 13">
                <a:extLst>
                  <a:ext uri="{FF2B5EF4-FFF2-40B4-BE49-F238E27FC236}">
                    <a16:creationId xmlns:a16="http://schemas.microsoft.com/office/drawing/2014/main" id="{C9ACAD1A-A90E-FA48-8F16-A742616AD3C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84333" y="2926814"/>
                <a:ext cx="1247990" cy="1176359"/>
              </a:xfrm>
              <a:prstGeom prst="rect">
                <a:avLst/>
              </a:prstGeom>
            </p:spPr>
          </p:pic>
          <p:pic>
            <p:nvPicPr>
              <p:cNvPr id="15" name="Picture 14">
                <a:extLst>
                  <a:ext uri="{FF2B5EF4-FFF2-40B4-BE49-F238E27FC236}">
                    <a16:creationId xmlns:a16="http://schemas.microsoft.com/office/drawing/2014/main" id="{D561EA8E-ACA5-3945-9476-6C64F842541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29618" y="2046599"/>
                <a:ext cx="1220326" cy="1220326"/>
              </a:xfrm>
              <a:prstGeom prst="rect">
                <a:avLst/>
              </a:prstGeom>
            </p:spPr>
          </p:pic>
          <p:pic>
            <p:nvPicPr>
              <p:cNvPr id="16" name="Picture 15">
                <a:extLst>
                  <a:ext uri="{FF2B5EF4-FFF2-40B4-BE49-F238E27FC236}">
                    <a16:creationId xmlns:a16="http://schemas.microsoft.com/office/drawing/2014/main" id="{8ED7458E-BDB8-3840-939B-17A31B174AE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58202" y="2935502"/>
                <a:ext cx="1191657" cy="1191657"/>
              </a:xfrm>
              <a:prstGeom prst="rect">
                <a:avLst/>
              </a:prstGeom>
            </p:spPr>
          </p:pic>
          <p:pic>
            <p:nvPicPr>
              <p:cNvPr id="17" name="Picture 16">
                <a:extLst>
                  <a:ext uri="{FF2B5EF4-FFF2-40B4-BE49-F238E27FC236}">
                    <a16:creationId xmlns:a16="http://schemas.microsoft.com/office/drawing/2014/main" id="{0E8C5C51-43A0-D347-B6FD-33D21C1087F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06300" y="2935503"/>
                <a:ext cx="1141531" cy="1167670"/>
              </a:xfrm>
              <a:prstGeom prst="rect">
                <a:avLst/>
              </a:prstGeom>
            </p:spPr>
          </p:pic>
          <p:pic>
            <p:nvPicPr>
              <p:cNvPr id="18" name="Picture 17">
                <a:extLst>
                  <a:ext uri="{FF2B5EF4-FFF2-40B4-BE49-F238E27FC236}">
                    <a16:creationId xmlns:a16="http://schemas.microsoft.com/office/drawing/2014/main" id="{49600D87-F0A3-7043-965B-AE83BA3F8CF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605647" y="2056124"/>
                <a:ext cx="1193198" cy="1193198"/>
              </a:xfrm>
              <a:prstGeom prst="rect">
                <a:avLst/>
              </a:prstGeom>
            </p:spPr>
          </p:pic>
        </p:grpSp>
      </p:grpSp>
      <p:grpSp>
        <p:nvGrpSpPr>
          <p:cNvPr id="26" name="Group 25">
            <a:extLst>
              <a:ext uri="{FF2B5EF4-FFF2-40B4-BE49-F238E27FC236}">
                <a16:creationId xmlns:a16="http://schemas.microsoft.com/office/drawing/2014/main" id="{88688B93-995C-4B4D-95C8-E59BE0EC625D}"/>
              </a:ext>
            </a:extLst>
          </p:cNvPr>
          <p:cNvGrpSpPr/>
          <p:nvPr/>
        </p:nvGrpSpPr>
        <p:grpSpPr>
          <a:xfrm>
            <a:off x="8566001" y="2330293"/>
            <a:ext cx="2225946" cy="2810721"/>
            <a:chOff x="11167633" y="1901213"/>
            <a:chExt cx="2225946" cy="2810721"/>
          </a:xfrm>
        </p:grpSpPr>
        <p:sp>
          <p:nvSpPr>
            <p:cNvPr id="13" name="TextBox 12">
              <a:extLst>
                <a:ext uri="{FF2B5EF4-FFF2-40B4-BE49-F238E27FC236}">
                  <a16:creationId xmlns:a16="http://schemas.microsoft.com/office/drawing/2014/main" id="{E2F7FDEA-22C6-DA4F-97C6-1FF0253111B3}"/>
                </a:ext>
              </a:extLst>
            </p:cNvPr>
            <p:cNvSpPr txBox="1"/>
            <p:nvPr/>
          </p:nvSpPr>
          <p:spPr>
            <a:xfrm>
              <a:off x="11167633" y="4127159"/>
              <a:ext cx="2219325" cy="584775"/>
            </a:xfrm>
            <a:prstGeom prst="rect">
              <a:avLst/>
            </a:prstGeom>
            <a:noFill/>
          </p:spPr>
          <p:txBody>
            <a:bodyPr wrap="square" rtlCol="0">
              <a:spAutoFit/>
            </a:bodyPr>
            <a:lstStyle/>
            <a:p>
              <a:pPr algn="ctr"/>
              <a:r>
                <a:rPr lang="en-US" sz="1600" dirty="0">
                  <a:latin typeface="Jost* Book" pitchFamily="2" charset="0"/>
                  <a:ea typeface="Jost* Book" pitchFamily="2" charset="0"/>
                </a:rPr>
                <a:t>3. CREATE OTHER BENEFITS</a:t>
              </a:r>
            </a:p>
          </p:txBody>
        </p:sp>
        <p:pic>
          <p:nvPicPr>
            <p:cNvPr id="21" name="Picture 20">
              <a:extLst>
                <a:ext uri="{FF2B5EF4-FFF2-40B4-BE49-F238E27FC236}">
                  <a16:creationId xmlns:a16="http://schemas.microsoft.com/office/drawing/2014/main" id="{1586EBE9-1B58-4B4B-B217-442A1AFE4EF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167633" y="1901213"/>
              <a:ext cx="2225946" cy="2225946"/>
            </a:xfrm>
            <a:prstGeom prst="rect">
              <a:avLst/>
            </a:prstGeom>
          </p:spPr>
        </p:pic>
      </p:grpSp>
      <p:grpSp>
        <p:nvGrpSpPr>
          <p:cNvPr id="25" name="Group 24">
            <a:extLst>
              <a:ext uri="{FF2B5EF4-FFF2-40B4-BE49-F238E27FC236}">
                <a16:creationId xmlns:a16="http://schemas.microsoft.com/office/drawing/2014/main" id="{9BEC4A05-3822-7A4D-A8B2-B4043BB2BD60}"/>
              </a:ext>
            </a:extLst>
          </p:cNvPr>
          <p:cNvGrpSpPr/>
          <p:nvPr/>
        </p:nvGrpSpPr>
        <p:grpSpPr>
          <a:xfrm>
            <a:off x="6057223" y="2154834"/>
            <a:ext cx="2444614" cy="3073484"/>
            <a:chOff x="7260932" y="1884673"/>
            <a:chExt cx="2444614" cy="3073484"/>
          </a:xfrm>
        </p:grpSpPr>
        <p:sp>
          <p:nvSpPr>
            <p:cNvPr id="12" name="TextBox 11">
              <a:extLst>
                <a:ext uri="{FF2B5EF4-FFF2-40B4-BE49-F238E27FC236}">
                  <a16:creationId xmlns:a16="http://schemas.microsoft.com/office/drawing/2014/main" id="{B8FAF13C-3FB2-E94A-82D7-D44EAADD8E40}"/>
                </a:ext>
              </a:extLst>
            </p:cNvPr>
            <p:cNvSpPr txBox="1"/>
            <p:nvPr/>
          </p:nvSpPr>
          <p:spPr>
            <a:xfrm>
              <a:off x="7486221" y="4127160"/>
              <a:ext cx="2219325" cy="830997"/>
            </a:xfrm>
            <a:prstGeom prst="rect">
              <a:avLst/>
            </a:prstGeom>
            <a:noFill/>
          </p:spPr>
          <p:txBody>
            <a:bodyPr wrap="square" rtlCol="0">
              <a:spAutoFit/>
            </a:bodyPr>
            <a:lstStyle/>
            <a:p>
              <a:pPr algn="ctr"/>
              <a:r>
                <a:rPr lang="en-US" sz="1600" dirty="0">
                  <a:latin typeface="Jost* Book" pitchFamily="2" charset="0"/>
                  <a:ea typeface="Jost* Book" pitchFamily="2" charset="0"/>
                </a:rPr>
                <a:t>2. SUPPORT INSTITUTIONAL DIRECTION</a:t>
              </a:r>
            </a:p>
          </p:txBody>
        </p:sp>
        <p:pic>
          <p:nvPicPr>
            <p:cNvPr id="19" name="Picture 18">
              <a:extLst>
                <a:ext uri="{FF2B5EF4-FFF2-40B4-BE49-F238E27FC236}">
                  <a16:creationId xmlns:a16="http://schemas.microsoft.com/office/drawing/2014/main" id="{9774F29A-3100-7340-90B1-AC66D07A840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260932" y="1884673"/>
              <a:ext cx="1585261" cy="1585261"/>
            </a:xfrm>
            <a:prstGeom prst="rect">
              <a:avLst/>
            </a:prstGeom>
          </p:spPr>
        </p:pic>
        <p:cxnSp>
          <p:nvCxnSpPr>
            <p:cNvPr id="20" name="Straight Arrow Connector 19">
              <a:extLst>
                <a:ext uri="{FF2B5EF4-FFF2-40B4-BE49-F238E27FC236}">
                  <a16:creationId xmlns:a16="http://schemas.microsoft.com/office/drawing/2014/main" id="{9E4DB63B-843E-2642-B9ED-0C2BE28C92A4}"/>
                </a:ext>
              </a:extLst>
            </p:cNvPr>
            <p:cNvCxnSpPr>
              <a:cxnSpLocks/>
            </p:cNvCxnSpPr>
            <p:nvPr/>
          </p:nvCxnSpPr>
          <p:spPr>
            <a:xfrm>
              <a:off x="8672083" y="2763028"/>
              <a:ext cx="809626" cy="0"/>
            </a:xfrm>
            <a:prstGeom prst="straightConnector1">
              <a:avLst/>
            </a:prstGeom>
            <a:ln w="50800" cap="rnd">
              <a:solidFill>
                <a:srgbClr val="4E7C89"/>
              </a:solidFill>
              <a:bevel/>
              <a:tailEnd type="triangle"/>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003F1AF7-4AB3-BF4A-8F62-0C6B1001248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659160" y="2652723"/>
              <a:ext cx="1873446" cy="1873446"/>
            </a:xfrm>
            <a:prstGeom prst="rect">
              <a:avLst/>
            </a:prstGeom>
          </p:spPr>
        </p:pic>
      </p:grpSp>
      <p:cxnSp>
        <p:nvCxnSpPr>
          <p:cNvPr id="28" name="Straight Connector 27">
            <a:extLst>
              <a:ext uri="{FF2B5EF4-FFF2-40B4-BE49-F238E27FC236}">
                <a16:creationId xmlns:a16="http://schemas.microsoft.com/office/drawing/2014/main" id="{F809A577-B3BC-C243-8E84-0F125BB2B60C}"/>
              </a:ext>
            </a:extLst>
          </p:cNvPr>
          <p:cNvCxnSpPr/>
          <p:nvPr/>
        </p:nvCxnSpPr>
        <p:spPr>
          <a:xfrm>
            <a:off x="3408218" y="1548301"/>
            <a:ext cx="0" cy="4298317"/>
          </a:xfrm>
          <a:prstGeom prst="line">
            <a:avLst/>
          </a:prstGeom>
          <a:ln w="34925">
            <a:solidFill>
              <a:srgbClr val="4E7C8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2749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mt="62000"/>
          </a:blip>
          <a:stretch>
            <a:fillRect/>
          </a:stretch>
        </a:blipFill>
        <a:effectLst/>
      </p:bgPr>
    </p:bg>
    <p:spTree>
      <p:nvGrpSpPr>
        <p:cNvPr id="1" name="Shape 410"/>
        <p:cNvGrpSpPr/>
        <p:nvPr/>
      </p:nvGrpSpPr>
      <p:grpSpPr>
        <a:xfrm>
          <a:off x="0" y="0"/>
          <a:ext cx="0" cy="0"/>
          <a:chOff x="0" y="0"/>
          <a:chExt cx="0" cy="0"/>
        </a:xfrm>
      </p:grpSpPr>
      <p:sp>
        <p:nvSpPr>
          <p:cNvPr id="411" name="Google Shape;411;p24"/>
          <p:cNvSpPr txBox="1"/>
          <p:nvPr/>
        </p:nvSpPr>
        <p:spPr>
          <a:xfrm>
            <a:off x="1915057" y="4487578"/>
            <a:ext cx="8314793" cy="132339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8D8B8A"/>
              </a:buClr>
              <a:buSzPts val="4000"/>
              <a:buFont typeface="Arial"/>
              <a:buNone/>
              <a:tabLst/>
              <a:defRPr/>
            </a:pPr>
            <a:r>
              <a:rPr kumimoji="0" lang="en-US" sz="4000" b="0" i="0" u="none" strike="noStrike" kern="0" cap="none" spc="300" normalizeH="0" baseline="0" noProof="0" dirty="0">
                <a:ln>
                  <a:noFill/>
                </a:ln>
                <a:solidFill>
                  <a:srgbClr val="8D8B8A"/>
                </a:solidFill>
                <a:effectLst/>
                <a:uLnTx/>
                <a:uFillTx/>
                <a:latin typeface="Jost* Light" pitchFamily="2" charset="0"/>
                <a:ea typeface="Jost* Light" pitchFamily="2" charset="0"/>
                <a:cs typeface="Arial"/>
                <a:sym typeface="Arial"/>
              </a:rPr>
              <a:t>PRIORITIZING AND ALIGNING WITH INSTITUTIONAL GOALS</a:t>
            </a:r>
            <a:endParaRPr kumimoji="0" sz="1400" b="0" i="0" u="none" strike="noStrike" kern="0" cap="none" spc="300" normalizeH="0" baseline="0" noProof="0" dirty="0">
              <a:ln>
                <a:noFill/>
              </a:ln>
              <a:solidFill>
                <a:srgbClr val="000000"/>
              </a:solidFill>
              <a:effectLst/>
              <a:uLnTx/>
              <a:uFillTx/>
              <a:latin typeface="Jost* Light" pitchFamily="2" charset="0"/>
              <a:ea typeface="Jost* Light" pitchFamily="2" charset="0"/>
              <a:cs typeface="Arial"/>
              <a:sym typeface="Arial"/>
            </a:endParaRPr>
          </a:p>
        </p:txBody>
      </p:sp>
    </p:spTree>
    <p:extLst>
      <p:ext uri="{BB962C8B-B14F-4D97-AF65-F5344CB8AC3E}">
        <p14:creationId xmlns:p14="http://schemas.microsoft.com/office/powerpoint/2010/main" val="31852744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5"/>
          <p:cNvSpPr txBox="1"/>
          <p:nvPr/>
        </p:nvSpPr>
        <p:spPr>
          <a:xfrm>
            <a:off x="0" y="48127"/>
            <a:ext cx="1219200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3200"/>
              <a:buFont typeface="Arial"/>
              <a:buNone/>
            </a:pPr>
            <a:r>
              <a:rPr lang="en-US" sz="3200" b="0" i="0" u="none" strike="noStrike" cap="none" spc="300" dirty="0">
                <a:solidFill>
                  <a:srgbClr val="FFFFFF"/>
                </a:solidFill>
                <a:latin typeface="Jost Regular"/>
                <a:ea typeface="Jost Regular"/>
                <a:cs typeface="Jost Regular"/>
                <a:sym typeface="Jost Regular"/>
              </a:rPr>
              <a:t>GREENERU IN A NUTSHELL</a:t>
            </a:r>
            <a:endParaRPr sz="3200" b="0" i="0" u="none" strike="noStrike" cap="none" spc="300" dirty="0">
              <a:solidFill>
                <a:srgbClr val="FFFFFF"/>
              </a:solidFill>
              <a:latin typeface="Jost Regular"/>
              <a:ea typeface="Jost Regular"/>
              <a:cs typeface="Jost Regular"/>
              <a:sym typeface="Jost Regular"/>
            </a:endParaRPr>
          </a:p>
        </p:txBody>
      </p:sp>
      <p:pic>
        <p:nvPicPr>
          <p:cNvPr id="143" name="Google Shape;143;p5"/>
          <p:cNvPicPr preferRelativeResize="0"/>
          <p:nvPr/>
        </p:nvPicPr>
        <p:blipFill>
          <a:blip r:embed="rId3" cstate="screen">
            <a:extLst>
              <a:ext uri="{28A0092B-C50C-407E-A947-70E740481C1C}">
                <a14:useLocalDpi xmlns:a14="http://schemas.microsoft.com/office/drawing/2010/main"/>
              </a:ext>
            </a:extLst>
          </a:blip>
          <a:stretch>
            <a:fillRect/>
          </a:stretch>
        </p:blipFill>
        <p:spPr>
          <a:xfrm>
            <a:off x="1297357" y="1277807"/>
            <a:ext cx="4285056" cy="4285056"/>
          </a:xfrm>
          <a:prstGeom prst="rect">
            <a:avLst/>
          </a:prstGeom>
          <a:noFill/>
          <a:ln>
            <a:noFill/>
          </a:ln>
        </p:spPr>
      </p:pic>
      <p:sp>
        <p:nvSpPr>
          <p:cNvPr id="144" name="Google Shape;144;p5"/>
          <p:cNvSpPr/>
          <p:nvPr/>
        </p:nvSpPr>
        <p:spPr>
          <a:xfrm>
            <a:off x="6574973" y="1673829"/>
            <a:ext cx="4632958" cy="369331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Jost Regular"/>
                <a:ea typeface="Jost Regular"/>
                <a:cs typeface="Jost Regular"/>
                <a:sym typeface="Jost Regular"/>
              </a:rPr>
              <a:t>VISION</a:t>
            </a:r>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Jost Regular"/>
                <a:ea typeface="Jost Regular"/>
                <a:cs typeface="Jost Regular"/>
                <a:sym typeface="Jost Regular"/>
              </a:rPr>
              <a:t>GreenerU envisions educational and community institutions leading the world in mitigating climate change.</a:t>
            </a:r>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Jost Regular"/>
              <a:ea typeface="Jost Regular"/>
              <a:cs typeface="Jost Regular"/>
              <a:sym typeface="Jost Regular"/>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Jost Regular"/>
                <a:ea typeface="Jost Regular"/>
                <a:cs typeface="Jost Regular"/>
                <a:sym typeface="Jost Regular"/>
              </a:rPr>
              <a:t>MISSION</a:t>
            </a:r>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Jost Regular"/>
                <a:ea typeface="Jost Regular"/>
                <a:cs typeface="Jost Regular"/>
                <a:sym typeface="Jost Regular"/>
              </a:rPr>
              <a:t>Our mission is to help our clients achieve climate neutrality and sustainable operations.</a:t>
            </a:r>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Jost Regular"/>
              <a:ea typeface="Jost Regular"/>
              <a:cs typeface="Jost Regular"/>
              <a:sym typeface="Jost Regular"/>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Jost Regular"/>
              <a:ea typeface="Jost Regular"/>
              <a:cs typeface="Jost Regular"/>
              <a:sym typeface="Jost Regular"/>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Jost"/>
                <a:ea typeface="Jost"/>
                <a:cs typeface="Jost"/>
                <a:sym typeface="Jost"/>
              </a:rPr>
              <a:t>GreenerU helps institutions navigate the organizational, operational, and infrastructure changes required to reach climate neutrality.</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6"/>
          <p:cNvSpPr txBox="1"/>
          <p:nvPr/>
        </p:nvSpPr>
        <p:spPr>
          <a:xfrm>
            <a:off x="0" y="48127"/>
            <a:ext cx="1219200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3200"/>
              <a:buFont typeface="Arial"/>
              <a:buNone/>
            </a:pPr>
            <a:r>
              <a:rPr lang="en-US" sz="3200" b="0" i="0" u="none" strike="noStrike" cap="none">
                <a:solidFill>
                  <a:srgbClr val="FFFFFF"/>
                </a:solidFill>
                <a:latin typeface="Jost Regular"/>
                <a:ea typeface="Jost Regular"/>
                <a:cs typeface="Jost Regular"/>
                <a:sym typeface="Jost Regular"/>
              </a:rPr>
              <a:t>NAVIGATING TO CLIMATE NEUTRALITY</a:t>
            </a:r>
            <a:endParaRPr sz="1400" b="0" i="0" u="none" strike="noStrike" cap="none">
              <a:solidFill>
                <a:srgbClr val="000000"/>
              </a:solidFill>
              <a:latin typeface="Jost Regular"/>
              <a:ea typeface="Jost Regular"/>
              <a:cs typeface="Jost Regular"/>
              <a:sym typeface="Jost Regular"/>
            </a:endParaRPr>
          </a:p>
        </p:txBody>
      </p:sp>
      <p:pic>
        <p:nvPicPr>
          <p:cNvPr id="151" name="Google Shape;151;p6"/>
          <p:cNvPicPr preferRelativeResize="0"/>
          <p:nvPr/>
        </p:nvPicPr>
        <p:blipFill rotWithShape="1">
          <a:blip r:embed="rId3">
            <a:alphaModFix/>
          </a:blip>
          <a:srcRect/>
          <a:stretch/>
        </p:blipFill>
        <p:spPr>
          <a:xfrm>
            <a:off x="1131547" y="891643"/>
            <a:ext cx="2033260" cy="2033258"/>
          </a:xfrm>
          <a:prstGeom prst="rect">
            <a:avLst/>
          </a:prstGeom>
          <a:noFill/>
          <a:ln>
            <a:noFill/>
          </a:ln>
        </p:spPr>
      </p:pic>
      <p:pic>
        <p:nvPicPr>
          <p:cNvPr id="152" name="Google Shape;152;p6"/>
          <p:cNvPicPr preferRelativeResize="0"/>
          <p:nvPr/>
        </p:nvPicPr>
        <p:blipFill rotWithShape="1">
          <a:blip r:embed="rId4">
            <a:alphaModFix/>
          </a:blip>
          <a:srcRect/>
          <a:stretch/>
        </p:blipFill>
        <p:spPr>
          <a:xfrm>
            <a:off x="3773864" y="949696"/>
            <a:ext cx="1843785" cy="1843785"/>
          </a:xfrm>
          <a:prstGeom prst="rect">
            <a:avLst/>
          </a:prstGeom>
          <a:noFill/>
          <a:ln>
            <a:noFill/>
          </a:ln>
        </p:spPr>
      </p:pic>
      <p:pic>
        <p:nvPicPr>
          <p:cNvPr id="153" name="Google Shape;153;p6"/>
          <p:cNvPicPr preferRelativeResize="0"/>
          <p:nvPr/>
        </p:nvPicPr>
        <p:blipFill rotWithShape="1">
          <a:blip r:embed="rId5">
            <a:alphaModFix/>
          </a:blip>
          <a:srcRect/>
          <a:stretch/>
        </p:blipFill>
        <p:spPr>
          <a:xfrm>
            <a:off x="6493943" y="869555"/>
            <a:ext cx="2053340" cy="2053338"/>
          </a:xfrm>
          <a:prstGeom prst="rect">
            <a:avLst/>
          </a:prstGeom>
          <a:noFill/>
          <a:ln>
            <a:noFill/>
          </a:ln>
        </p:spPr>
      </p:pic>
      <p:sp>
        <p:nvSpPr>
          <p:cNvPr id="154" name="Google Shape;154;p6"/>
          <p:cNvSpPr txBox="1"/>
          <p:nvPr/>
        </p:nvSpPr>
        <p:spPr>
          <a:xfrm>
            <a:off x="938935" y="2740744"/>
            <a:ext cx="2354262" cy="3698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Jost Regular"/>
                <a:ea typeface="Jost Regular"/>
                <a:cs typeface="Jost Regular"/>
                <a:sym typeface="Jost Regular"/>
              </a:rPr>
              <a:t>PLAN</a:t>
            </a:r>
            <a:endParaRPr sz="1400" b="0" i="0" u="none" strike="noStrike" cap="none">
              <a:solidFill>
                <a:srgbClr val="000000"/>
              </a:solidFill>
              <a:latin typeface="Jost Regular"/>
              <a:ea typeface="Jost Regular"/>
              <a:cs typeface="Jost Regular"/>
              <a:sym typeface="Jost Regular"/>
            </a:endParaRPr>
          </a:p>
        </p:txBody>
      </p:sp>
      <p:sp>
        <p:nvSpPr>
          <p:cNvPr id="155" name="Google Shape;155;p6"/>
          <p:cNvSpPr/>
          <p:nvPr/>
        </p:nvSpPr>
        <p:spPr>
          <a:xfrm>
            <a:off x="3183660" y="2745507"/>
            <a:ext cx="3038475" cy="369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Jost Regular"/>
                <a:ea typeface="Jost Regular"/>
                <a:cs typeface="Jost Regular"/>
                <a:sym typeface="Jost Regular"/>
              </a:rPr>
              <a:t>ENGINEER</a:t>
            </a:r>
            <a:endParaRPr sz="1400" b="0" i="0" u="none" strike="noStrike" cap="none">
              <a:solidFill>
                <a:srgbClr val="000000"/>
              </a:solidFill>
              <a:latin typeface="Jost Regular"/>
              <a:ea typeface="Jost Regular"/>
              <a:cs typeface="Jost Regular"/>
              <a:sym typeface="Jost Regular"/>
            </a:endParaRPr>
          </a:p>
        </p:txBody>
      </p:sp>
      <p:sp>
        <p:nvSpPr>
          <p:cNvPr id="156" name="Google Shape;156;p6"/>
          <p:cNvSpPr/>
          <p:nvPr/>
        </p:nvSpPr>
        <p:spPr>
          <a:xfrm>
            <a:off x="5790335" y="2740744"/>
            <a:ext cx="3267075" cy="3698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Jost Regular"/>
                <a:ea typeface="Jost Regular"/>
                <a:cs typeface="Jost Regular"/>
                <a:sym typeface="Jost Regular"/>
              </a:rPr>
              <a:t>IMPLEMENT</a:t>
            </a:r>
            <a:endParaRPr sz="1800" b="0" i="0" u="none" strike="noStrike" cap="none">
              <a:solidFill>
                <a:srgbClr val="000000"/>
              </a:solidFill>
              <a:latin typeface="Jost Regular"/>
              <a:ea typeface="Jost Regular"/>
              <a:cs typeface="Jost Regular"/>
              <a:sym typeface="Jost Regular"/>
            </a:endParaRPr>
          </a:p>
        </p:txBody>
      </p:sp>
      <p:sp>
        <p:nvSpPr>
          <p:cNvPr id="157" name="Google Shape;157;p6"/>
          <p:cNvSpPr txBox="1"/>
          <p:nvPr/>
        </p:nvSpPr>
        <p:spPr>
          <a:xfrm>
            <a:off x="1156422" y="1672357"/>
            <a:ext cx="454025" cy="5238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D16228"/>
              </a:buClr>
              <a:buSzPts val="2800"/>
              <a:buFont typeface="Arial"/>
              <a:buNone/>
            </a:pPr>
            <a:r>
              <a:rPr lang="en-US" sz="2800" b="0" i="0" u="none" strike="noStrike" cap="none">
                <a:solidFill>
                  <a:srgbClr val="D16228"/>
                </a:solidFill>
                <a:latin typeface="Jost Regular"/>
                <a:ea typeface="Jost Regular"/>
                <a:cs typeface="Jost Regular"/>
                <a:sym typeface="Jost Regular"/>
              </a:rPr>
              <a:t>1.</a:t>
            </a:r>
            <a:endParaRPr sz="1400" b="0" i="0" u="none" strike="noStrike" cap="none">
              <a:solidFill>
                <a:srgbClr val="000000"/>
              </a:solidFill>
              <a:latin typeface="Jost Regular"/>
              <a:ea typeface="Jost Regular"/>
              <a:cs typeface="Jost Regular"/>
              <a:sym typeface="Jost Regular"/>
            </a:endParaRPr>
          </a:p>
        </p:txBody>
      </p:sp>
      <p:sp>
        <p:nvSpPr>
          <p:cNvPr id="158" name="Google Shape;158;p6"/>
          <p:cNvSpPr txBox="1"/>
          <p:nvPr/>
        </p:nvSpPr>
        <p:spPr>
          <a:xfrm>
            <a:off x="3778972" y="1672357"/>
            <a:ext cx="495300" cy="5238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D16228"/>
              </a:buClr>
              <a:buSzPts val="2800"/>
              <a:buFont typeface="Arial"/>
              <a:buNone/>
            </a:pPr>
            <a:r>
              <a:rPr lang="en-US" sz="2800" b="0" i="0" u="none" strike="noStrike" cap="none">
                <a:solidFill>
                  <a:srgbClr val="D16228"/>
                </a:solidFill>
                <a:latin typeface="Jost Regular"/>
                <a:ea typeface="Jost Regular"/>
                <a:cs typeface="Jost Regular"/>
                <a:sym typeface="Jost Regular"/>
              </a:rPr>
              <a:t>2.</a:t>
            </a:r>
            <a:endParaRPr sz="1400" b="0" i="0" u="none" strike="noStrike" cap="none">
              <a:solidFill>
                <a:srgbClr val="000000"/>
              </a:solidFill>
              <a:latin typeface="Jost Regular"/>
              <a:ea typeface="Jost Regular"/>
              <a:cs typeface="Jost Regular"/>
              <a:sym typeface="Jost Regular"/>
            </a:endParaRPr>
          </a:p>
        </p:txBody>
      </p:sp>
      <p:sp>
        <p:nvSpPr>
          <p:cNvPr id="159" name="Google Shape;159;p6"/>
          <p:cNvSpPr txBox="1"/>
          <p:nvPr/>
        </p:nvSpPr>
        <p:spPr>
          <a:xfrm>
            <a:off x="6479310" y="1672357"/>
            <a:ext cx="487362" cy="5238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D16228"/>
              </a:buClr>
              <a:buSzPts val="2800"/>
              <a:buFont typeface="Arial"/>
              <a:buNone/>
            </a:pPr>
            <a:r>
              <a:rPr lang="en-US" sz="2800" b="0" i="0" u="none" strike="noStrike" cap="none">
                <a:solidFill>
                  <a:srgbClr val="D16228"/>
                </a:solidFill>
                <a:latin typeface="Jost Regular"/>
                <a:ea typeface="Jost Regular"/>
                <a:cs typeface="Jost Regular"/>
                <a:sym typeface="Jost Regular"/>
              </a:rPr>
              <a:t>3.</a:t>
            </a:r>
            <a:endParaRPr sz="1400" b="0" i="0" u="none" strike="noStrike" cap="none">
              <a:solidFill>
                <a:srgbClr val="000000"/>
              </a:solidFill>
              <a:latin typeface="Jost Regular"/>
              <a:ea typeface="Jost Regular"/>
              <a:cs typeface="Jost Regular"/>
              <a:sym typeface="Jost Regular"/>
            </a:endParaRPr>
          </a:p>
        </p:txBody>
      </p:sp>
      <p:sp>
        <p:nvSpPr>
          <p:cNvPr id="160" name="Google Shape;160;p6"/>
          <p:cNvSpPr txBox="1"/>
          <p:nvPr/>
        </p:nvSpPr>
        <p:spPr>
          <a:xfrm>
            <a:off x="10063885" y="1451728"/>
            <a:ext cx="1041400" cy="6461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D16228"/>
              </a:buClr>
              <a:buSzPts val="3600"/>
              <a:buFont typeface="Arial"/>
              <a:buNone/>
            </a:pPr>
            <a:r>
              <a:rPr lang="en-US" sz="3600" b="0" i="0" u="none" strike="noStrike" cap="none">
                <a:solidFill>
                  <a:srgbClr val="D16228"/>
                </a:solidFill>
                <a:latin typeface="Jost Regular"/>
                <a:ea typeface="Jost Regular"/>
                <a:cs typeface="Jost Regular"/>
                <a:sym typeface="Jost Regular"/>
              </a:rPr>
              <a:t>CO</a:t>
            </a:r>
            <a:r>
              <a:rPr lang="en-US" sz="3600" b="0" i="0" u="none" strike="noStrike" cap="none" baseline="-25000">
                <a:solidFill>
                  <a:srgbClr val="D16228"/>
                </a:solidFill>
                <a:latin typeface="Jost Regular"/>
                <a:ea typeface="Jost Regular"/>
                <a:cs typeface="Jost Regular"/>
                <a:sym typeface="Jost Regular"/>
              </a:rPr>
              <a:t>2</a:t>
            </a:r>
            <a:endParaRPr sz="3600" b="0" i="0" u="none" strike="noStrike" cap="none">
              <a:solidFill>
                <a:srgbClr val="D16228"/>
              </a:solidFill>
              <a:latin typeface="Jost Regular"/>
              <a:ea typeface="Jost Regular"/>
              <a:cs typeface="Jost Regular"/>
              <a:sym typeface="Jost Regular"/>
            </a:endParaRPr>
          </a:p>
        </p:txBody>
      </p:sp>
      <p:sp>
        <p:nvSpPr>
          <p:cNvPr id="161" name="Google Shape;161;p6"/>
          <p:cNvSpPr/>
          <p:nvPr/>
        </p:nvSpPr>
        <p:spPr>
          <a:xfrm rot="5400000">
            <a:off x="8558141" y="1954171"/>
            <a:ext cx="1958975" cy="544513"/>
          </a:xfrm>
          <a:prstGeom prst="triangle">
            <a:avLst>
              <a:gd name="adj" fmla="val 51077"/>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Jost Regular"/>
              <a:ea typeface="Jost Regular"/>
              <a:cs typeface="Jost Regular"/>
              <a:sym typeface="Jost Regular"/>
            </a:endParaRPr>
          </a:p>
        </p:txBody>
      </p:sp>
      <p:sp>
        <p:nvSpPr>
          <p:cNvPr id="162" name="Google Shape;162;p6"/>
          <p:cNvSpPr/>
          <p:nvPr/>
        </p:nvSpPr>
        <p:spPr>
          <a:xfrm>
            <a:off x="10187710" y="2012115"/>
            <a:ext cx="771525" cy="1016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D16228"/>
              </a:buClr>
              <a:buSzPts val="6000"/>
              <a:buFont typeface="Arial"/>
              <a:buNone/>
            </a:pPr>
            <a:r>
              <a:rPr lang="en-US" sz="6000" b="0" i="0" u="none" strike="noStrike" cap="none">
                <a:solidFill>
                  <a:srgbClr val="D16228"/>
                </a:solidFill>
                <a:latin typeface="Jost Regular"/>
                <a:ea typeface="Jost Regular"/>
                <a:cs typeface="Jost Regular"/>
                <a:sym typeface="Jost Regular"/>
              </a:rPr>
              <a:t>Ø</a:t>
            </a:r>
            <a:endParaRPr sz="2800" b="0" i="0" u="none" strike="noStrike" cap="none">
              <a:solidFill>
                <a:srgbClr val="D16228"/>
              </a:solidFill>
              <a:latin typeface="Jost Regular"/>
              <a:ea typeface="Jost Regular"/>
              <a:cs typeface="Jost Regular"/>
              <a:sym typeface="Jost Regular"/>
            </a:endParaRPr>
          </a:p>
        </p:txBody>
      </p:sp>
      <p:sp>
        <p:nvSpPr>
          <p:cNvPr id="163" name="Google Shape;163;p6"/>
          <p:cNvSpPr/>
          <p:nvPr/>
        </p:nvSpPr>
        <p:spPr>
          <a:xfrm>
            <a:off x="776614" y="3503627"/>
            <a:ext cx="833833" cy="718822"/>
          </a:xfrm>
          <a:prstGeom prst="hexagon">
            <a:avLst>
              <a:gd name="adj" fmla="val 25000"/>
              <a:gd name="vf" fmla="val 115470"/>
            </a:avLst>
          </a:prstGeom>
          <a:solidFill>
            <a:srgbClr val="8D8B8A">
              <a:alpha val="24705"/>
            </a:srgbClr>
          </a:solidFill>
          <a:ln w="9525" cap="flat" cmpd="sng">
            <a:solidFill>
              <a:srgbClr val="4E7C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4E7C89"/>
              </a:solidFill>
              <a:latin typeface="Arial"/>
              <a:ea typeface="Arial"/>
              <a:cs typeface="Arial"/>
              <a:sym typeface="Arial"/>
            </a:endParaRPr>
          </a:p>
        </p:txBody>
      </p:sp>
      <p:sp>
        <p:nvSpPr>
          <p:cNvPr id="164" name="Google Shape;164;p6"/>
          <p:cNvSpPr/>
          <p:nvPr/>
        </p:nvSpPr>
        <p:spPr>
          <a:xfrm>
            <a:off x="948886" y="3715915"/>
            <a:ext cx="526106" cy="2462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0" i="0" u="none" strike="noStrike" cap="none">
                <a:solidFill>
                  <a:srgbClr val="4E7C89"/>
                </a:solidFill>
                <a:latin typeface="Jost Regular"/>
                <a:ea typeface="Jost Regular"/>
                <a:cs typeface="Jost Regular"/>
                <a:sym typeface="Jost Regular"/>
              </a:rPr>
              <a:t>STARS</a:t>
            </a:r>
            <a:endParaRPr/>
          </a:p>
        </p:txBody>
      </p:sp>
      <p:sp>
        <p:nvSpPr>
          <p:cNvPr id="165" name="Google Shape;165;p6"/>
          <p:cNvSpPr/>
          <p:nvPr/>
        </p:nvSpPr>
        <p:spPr>
          <a:xfrm>
            <a:off x="776613" y="4222449"/>
            <a:ext cx="833833" cy="718822"/>
          </a:xfrm>
          <a:prstGeom prst="hexagon">
            <a:avLst>
              <a:gd name="adj" fmla="val 25000"/>
              <a:gd name="vf" fmla="val 115470"/>
            </a:avLst>
          </a:prstGeom>
          <a:solidFill>
            <a:srgbClr val="8D8B8A">
              <a:alpha val="24705"/>
            </a:srgbClr>
          </a:solidFill>
          <a:ln w="9525" cap="flat" cmpd="sng">
            <a:solidFill>
              <a:srgbClr val="4E7C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4E7C89"/>
              </a:solidFill>
              <a:latin typeface="Arial"/>
              <a:ea typeface="Arial"/>
              <a:cs typeface="Arial"/>
              <a:sym typeface="Arial"/>
            </a:endParaRPr>
          </a:p>
        </p:txBody>
      </p:sp>
      <p:sp>
        <p:nvSpPr>
          <p:cNvPr id="166" name="Google Shape;166;p6"/>
          <p:cNvSpPr/>
          <p:nvPr/>
        </p:nvSpPr>
        <p:spPr>
          <a:xfrm>
            <a:off x="1431586" y="3857929"/>
            <a:ext cx="833833" cy="718822"/>
          </a:xfrm>
          <a:prstGeom prst="hexagon">
            <a:avLst>
              <a:gd name="adj" fmla="val 25000"/>
              <a:gd name="vf" fmla="val 115470"/>
            </a:avLst>
          </a:prstGeom>
          <a:solidFill>
            <a:srgbClr val="8D8B8A">
              <a:alpha val="24705"/>
            </a:srgbClr>
          </a:solidFill>
          <a:ln w="9525" cap="flat" cmpd="sng">
            <a:solidFill>
              <a:srgbClr val="4E7C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4E7C89"/>
              </a:solidFill>
              <a:latin typeface="Arial"/>
              <a:ea typeface="Arial"/>
              <a:cs typeface="Arial"/>
              <a:sym typeface="Arial"/>
            </a:endParaRPr>
          </a:p>
        </p:txBody>
      </p:sp>
      <p:sp>
        <p:nvSpPr>
          <p:cNvPr id="167" name="Google Shape;167;p6"/>
          <p:cNvSpPr/>
          <p:nvPr/>
        </p:nvSpPr>
        <p:spPr>
          <a:xfrm>
            <a:off x="1431587" y="4579086"/>
            <a:ext cx="833833" cy="718822"/>
          </a:xfrm>
          <a:prstGeom prst="hexagon">
            <a:avLst>
              <a:gd name="adj" fmla="val 25000"/>
              <a:gd name="vf" fmla="val 115470"/>
            </a:avLst>
          </a:prstGeom>
          <a:solidFill>
            <a:srgbClr val="8D8B8A">
              <a:alpha val="24705"/>
            </a:srgbClr>
          </a:solidFill>
          <a:ln w="9525" cap="flat" cmpd="sng">
            <a:solidFill>
              <a:srgbClr val="4E7C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4E7C89"/>
              </a:solidFill>
              <a:latin typeface="Arial"/>
              <a:ea typeface="Arial"/>
              <a:cs typeface="Arial"/>
              <a:sym typeface="Arial"/>
            </a:endParaRPr>
          </a:p>
        </p:txBody>
      </p:sp>
      <p:sp>
        <p:nvSpPr>
          <p:cNvPr id="168" name="Google Shape;168;p6"/>
          <p:cNvSpPr/>
          <p:nvPr/>
        </p:nvSpPr>
        <p:spPr>
          <a:xfrm>
            <a:off x="1431586" y="5301783"/>
            <a:ext cx="833833" cy="718822"/>
          </a:xfrm>
          <a:prstGeom prst="hexagon">
            <a:avLst>
              <a:gd name="adj" fmla="val 25000"/>
              <a:gd name="vf" fmla="val 115470"/>
            </a:avLst>
          </a:prstGeom>
          <a:solidFill>
            <a:srgbClr val="8D8B8A">
              <a:alpha val="24705"/>
            </a:srgbClr>
          </a:solidFill>
          <a:ln w="9525" cap="flat" cmpd="sng">
            <a:solidFill>
              <a:srgbClr val="4E7C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4E7C89"/>
              </a:solidFill>
              <a:latin typeface="Arial"/>
              <a:ea typeface="Arial"/>
              <a:cs typeface="Arial"/>
              <a:sym typeface="Arial"/>
            </a:endParaRPr>
          </a:p>
        </p:txBody>
      </p:sp>
      <p:sp>
        <p:nvSpPr>
          <p:cNvPr id="169" name="Google Shape;169;p6"/>
          <p:cNvSpPr/>
          <p:nvPr/>
        </p:nvSpPr>
        <p:spPr>
          <a:xfrm>
            <a:off x="2086559" y="4945013"/>
            <a:ext cx="833833" cy="718822"/>
          </a:xfrm>
          <a:prstGeom prst="hexagon">
            <a:avLst>
              <a:gd name="adj" fmla="val 25000"/>
              <a:gd name="vf" fmla="val 115470"/>
            </a:avLst>
          </a:prstGeom>
          <a:solidFill>
            <a:srgbClr val="8D8B8A">
              <a:alpha val="24705"/>
            </a:srgbClr>
          </a:solidFill>
          <a:ln w="9525" cap="flat" cmpd="sng">
            <a:solidFill>
              <a:srgbClr val="4E7C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4E7C89"/>
              </a:solidFill>
              <a:latin typeface="Arial"/>
              <a:ea typeface="Arial"/>
              <a:cs typeface="Arial"/>
              <a:sym typeface="Arial"/>
            </a:endParaRPr>
          </a:p>
        </p:txBody>
      </p:sp>
      <p:sp>
        <p:nvSpPr>
          <p:cNvPr id="170" name="Google Shape;170;p6"/>
          <p:cNvSpPr/>
          <p:nvPr/>
        </p:nvSpPr>
        <p:spPr>
          <a:xfrm>
            <a:off x="2091676" y="3505302"/>
            <a:ext cx="833833" cy="718822"/>
          </a:xfrm>
          <a:prstGeom prst="hexagon">
            <a:avLst>
              <a:gd name="adj" fmla="val 25000"/>
              <a:gd name="vf" fmla="val 115470"/>
            </a:avLst>
          </a:prstGeom>
          <a:solidFill>
            <a:srgbClr val="8D8B8A">
              <a:alpha val="24705"/>
            </a:srgbClr>
          </a:solidFill>
          <a:ln w="9525" cap="flat" cmpd="sng">
            <a:solidFill>
              <a:srgbClr val="4E7C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4E7C89"/>
              </a:solidFill>
              <a:latin typeface="Arial"/>
              <a:ea typeface="Arial"/>
              <a:cs typeface="Arial"/>
              <a:sym typeface="Arial"/>
            </a:endParaRPr>
          </a:p>
        </p:txBody>
      </p:sp>
      <p:sp>
        <p:nvSpPr>
          <p:cNvPr id="171" name="Google Shape;171;p6"/>
          <p:cNvSpPr/>
          <p:nvPr/>
        </p:nvSpPr>
        <p:spPr>
          <a:xfrm>
            <a:off x="2087800" y="4220249"/>
            <a:ext cx="833833" cy="718822"/>
          </a:xfrm>
          <a:prstGeom prst="hexagon">
            <a:avLst>
              <a:gd name="adj" fmla="val 25000"/>
              <a:gd name="vf" fmla="val 115470"/>
            </a:avLst>
          </a:prstGeom>
          <a:solidFill>
            <a:srgbClr val="8D8B8A">
              <a:alpha val="24705"/>
            </a:srgbClr>
          </a:solidFill>
          <a:ln w="9525" cap="flat" cmpd="sng">
            <a:solidFill>
              <a:srgbClr val="4E7C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4E7C89"/>
              </a:solidFill>
              <a:latin typeface="Arial"/>
              <a:ea typeface="Arial"/>
              <a:cs typeface="Arial"/>
              <a:sym typeface="Arial"/>
            </a:endParaRPr>
          </a:p>
        </p:txBody>
      </p:sp>
      <p:sp>
        <p:nvSpPr>
          <p:cNvPr id="172" name="Google Shape;172;p6"/>
          <p:cNvSpPr/>
          <p:nvPr/>
        </p:nvSpPr>
        <p:spPr>
          <a:xfrm>
            <a:off x="2746648" y="3863479"/>
            <a:ext cx="833833" cy="718822"/>
          </a:xfrm>
          <a:prstGeom prst="hexagon">
            <a:avLst>
              <a:gd name="adj" fmla="val 25000"/>
              <a:gd name="vf" fmla="val 115470"/>
            </a:avLst>
          </a:prstGeom>
          <a:solidFill>
            <a:srgbClr val="8D8B8A">
              <a:alpha val="24705"/>
            </a:srgbClr>
          </a:solidFill>
          <a:ln w="9525" cap="flat" cmpd="sng">
            <a:solidFill>
              <a:srgbClr val="4E7C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4E7C89"/>
              </a:solidFill>
              <a:latin typeface="Arial"/>
              <a:ea typeface="Arial"/>
              <a:cs typeface="Arial"/>
              <a:sym typeface="Arial"/>
            </a:endParaRPr>
          </a:p>
        </p:txBody>
      </p:sp>
      <p:sp>
        <p:nvSpPr>
          <p:cNvPr id="173" name="Google Shape;173;p6"/>
          <p:cNvSpPr/>
          <p:nvPr/>
        </p:nvSpPr>
        <p:spPr>
          <a:xfrm>
            <a:off x="3402861" y="3501511"/>
            <a:ext cx="833833" cy="718822"/>
          </a:xfrm>
          <a:prstGeom prst="hexagon">
            <a:avLst>
              <a:gd name="adj" fmla="val 25000"/>
              <a:gd name="vf" fmla="val 115470"/>
            </a:avLst>
          </a:prstGeom>
          <a:solidFill>
            <a:srgbClr val="8D8B8A">
              <a:alpha val="24705"/>
            </a:srgbClr>
          </a:solidFill>
          <a:ln w="9525" cap="flat" cmpd="sng">
            <a:solidFill>
              <a:srgbClr val="4E7C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4E7C89"/>
              </a:solidFill>
              <a:latin typeface="Arial"/>
              <a:ea typeface="Arial"/>
              <a:cs typeface="Arial"/>
              <a:sym typeface="Arial"/>
            </a:endParaRPr>
          </a:p>
        </p:txBody>
      </p:sp>
      <p:sp>
        <p:nvSpPr>
          <p:cNvPr id="174" name="Google Shape;174;p6"/>
          <p:cNvSpPr/>
          <p:nvPr/>
        </p:nvSpPr>
        <p:spPr>
          <a:xfrm>
            <a:off x="3402862" y="4222668"/>
            <a:ext cx="833833" cy="718822"/>
          </a:xfrm>
          <a:prstGeom prst="hexagon">
            <a:avLst>
              <a:gd name="adj" fmla="val 25000"/>
              <a:gd name="vf" fmla="val 115470"/>
            </a:avLst>
          </a:prstGeom>
          <a:solidFill>
            <a:srgbClr val="8D8B8A">
              <a:alpha val="24705"/>
            </a:srgbClr>
          </a:solidFill>
          <a:ln w="9525" cap="flat" cmpd="sng">
            <a:solidFill>
              <a:srgbClr val="4E7C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4E7C89"/>
              </a:solidFill>
              <a:latin typeface="Arial"/>
              <a:ea typeface="Arial"/>
              <a:cs typeface="Arial"/>
              <a:sym typeface="Arial"/>
            </a:endParaRPr>
          </a:p>
        </p:txBody>
      </p:sp>
      <p:sp>
        <p:nvSpPr>
          <p:cNvPr id="175" name="Google Shape;175;p6"/>
          <p:cNvSpPr/>
          <p:nvPr/>
        </p:nvSpPr>
        <p:spPr>
          <a:xfrm>
            <a:off x="3402861" y="4945365"/>
            <a:ext cx="833833" cy="718822"/>
          </a:xfrm>
          <a:prstGeom prst="hexagon">
            <a:avLst>
              <a:gd name="adj" fmla="val 25000"/>
              <a:gd name="vf" fmla="val 115470"/>
            </a:avLst>
          </a:prstGeom>
          <a:solidFill>
            <a:srgbClr val="8D8B8A">
              <a:alpha val="24705"/>
            </a:srgbClr>
          </a:solidFill>
          <a:ln w="9525" cap="flat" cmpd="sng">
            <a:solidFill>
              <a:srgbClr val="4E7C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4E7C89"/>
              </a:solidFill>
              <a:latin typeface="Arial"/>
              <a:ea typeface="Arial"/>
              <a:cs typeface="Arial"/>
              <a:sym typeface="Arial"/>
            </a:endParaRPr>
          </a:p>
        </p:txBody>
      </p:sp>
      <p:sp>
        <p:nvSpPr>
          <p:cNvPr id="176" name="Google Shape;176;p6"/>
          <p:cNvSpPr/>
          <p:nvPr/>
        </p:nvSpPr>
        <p:spPr>
          <a:xfrm>
            <a:off x="4057834" y="4583882"/>
            <a:ext cx="833833" cy="718822"/>
          </a:xfrm>
          <a:prstGeom prst="hexagon">
            <a:avLst>
              <a:gd name="adj" fmla="val 25000"/>
              <a:gd name="vf" fmla="val 115470"/>
            </a:avLst>
          </a:prstGeom>
          <a:solidFill>
            <a:srgbClr val="8D8B8A">
              <a:alpha val="24705"/>
            </a:srgbClr>
          </a:solidFill>
          <a:ln w="9525" cap="flat" cmpd="sng">
            <a:solidFill>
              <a:srgbClr val="4E7C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4E7C89"/>
              </a:solidFill>
              <a:latin typeface="Arial"/>
              <a:ea typeface="Arial"/>
              <a:cs typeface="Arial"/>
              <a:sym typeface="Arial"/>
            </a:endParaRPr>
          </a:p>
        </p:txBody>
      </p:sp>
      <p:sp>
        <p:nvSpPr>
          <p:cNvPr id="177" name="Google Shape;177;p6"/>
          <p:cNvSpPr/>
          <p:nvPr/>
        </p:nvSpPr>
        <p:spPr>
          <a:xfrm>
            <a:off x="4062951" y="3148884"/>
            <a:ext cx="833833" cy="718822"/>
          </a:xfrm>
          <a:prstGeom prst="hexagon">
            <a:avLst>
              <a:gd name="adj" fmla="val 25000"/>
              <a:gd name="vf" fmla="val 115470"/>
            </a:avLst>
          </a:prstGeom>
          <a:solidFill>
            <a:srgbClr val="8D8B8A">
              <a:alpha val="24705"/>
            </a:srgbClr>
          </a:solidFill>
          <a:ln w="9525" cap="flat" cmpd="sng">
            <a:solidFill>
              <a:srgbClr val="4E7C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78" name="Google Shape;178;p6"/>
          <p:cNvSpPr/>
          <p:nvPr/>
        </p:nvSpPr>
        <p:spPr>
          <a:xfrm>
            <a:off x="4059075" y="3863831"/>
            <a:ext cx="833833" cy="718822"/>
          </a:xfrm>
          <a:prstGeom prst="hexagon">
            <a:avLst>
              <a:gd name="adj" fmla="val 25000"/>
              <a:gd name="vf" fmla="val 115470"/>
            </a:avLst>
          </a:prstGeom>
          <a:solidFill>
            <a:srgbClr val="8D8B8A">
              <a:alpha val="24705"/>
            </a:srgbClr>
          </a:solidFill>
          <a:ln w="9525" cap="flat" cmpd="sng">
            <a:solidFill>
              <a:srgbClr val="4E7C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4E7C89"/>
              </a:solidFill>
              <a:latin typeface="Arial"/>
              <a:ea typeface="Arial"/>
              <a:cs typeface="Arial"/>
              <a:sym typeface="Arial"/>
            </a:endParaRPr>
          </a:p>
        </p:txBody>
      </p:sp>
      <p:sp>
        <p:nvSpPr>
          <p:cNvPr id="179" name="Google Shape;179;p6"/>
          <p:cNvSpPr/>
          <p:nvPr/>
        </p:nvSpPr>
        <p:spPr>
          <a:xfrm>
            <a:off x="4717923" y="3507061"/>
            <a:ext cx="833833" cy="718822"/>
          </a:xfrm>
          <a:prstGeom prst="hexagon">
            <a:avLst>
              <a:gd name="adj" fmla="val 25000"/>
              <a:gd name="vf" fmla="val 115470"/>
            </a:avLst>
          </a:prstGeom>
          <a:solidFill>
            <a:srgbClr val="8D8B8A">
              <a:alpha val="24705"/>
            </a:srgbClr>
          </a:solidFill>
          <a:ln w="9525" cap="flat" cmpd="sng">
            <a:solidFill>
              <a:srgbClr val="4E7C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4E7C89"/>
              </a:solidFill>
              <a:latin typeface="Arial"/>
              <a:ea typeface="Arial"/>
              <a:cs typeface="Arial"/>
              <a:sym typeface="Arial"/>
            </a:endParaRPr>
          </a:p>
        </p:txBody>
      </p:sp>
      <p:sp>
        <p:nvSpPr>
          <p:cNvPr id="180" name="Google Shape;180;p6"/>
          <p:cNvSpPr/>
          <p:nvPr/>
        </p:nvSpPr>
        <p:spPr>
          <a:xfrm>
            <a:off x="4713099" y="4225357"/>
            <a:ext cx="833833" cy="718822"/>
          </a:xfrm>
          <a:prstGeom prst="hexagon">
            <a:avLst>
              <a:gd name="adj" fmla="val 25000"/>
              <a:gd name="vf" fmla="val 115470"/>
            </a:avLst>
          </a:prstGeom>
          <a:solidFill>
            <a:srgbClr val="8D8B8A">
              <a:alpha val="24705"/>
            </a:srgbClr>
          </a:solidFill>
          <a:ln w="9525" cap="flat" cmpd="sng">
            <a:solidFill>
              <a:srgbClr val="4E7C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4E7C89"/>
              </a:solidFill>
              <a:latin typeface="Arial"/>
              <a:ea typeface="Arial"/>
              <a:cs typeface="Arial"/>
              <a:sym typeface="Arial"/>
            </a:endParaRPr>
          </a:p>
        </p:txBody>
      </p:sp>
      <p:sp>
        <p:nvSpPr>
          <p:cNvPr id="181" name="Google Shape;181;p6"/>
          <p:cNvSpPr/>
          <p:nvPr/>
        </p:nvSpPr>
        <p:spPr>
          <a:xfrm>
            <a:off x="5368072" y="5312441"/>
            <a:ext cx="833833" cy="718822"/>
          </a:xfrm>
          <a:prstGeom prst="hexagon">
            <a:avLst>
              <a:gd name="adj" fmla="val 25000"/>
              <a:gd name="vf" fmla="val 115470"/>
            </a:avLst>
          </a:prstGeom>
          <a:solidFill>
            <a:srgbClr val="8D8B8A">
              <a:alpha val="24705"/>
            </a:srgbClr>
          </a:solidFill>
          <a:ln w="9525" cap="flat" cmpd="sng">
            <a:solidFill>
              <a:srgbClr val="4E7C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4E7C89"/>
              </a:solidFill>
              <a:latin typeface="Arial"/>
              <a:ea typeface="Arial"/>
              <a:cs typeface="Arial"/>
              <a:sym typeface="Arial"/>
            </a:endParaRPr>
          </a:p>
        </p:txBody>
      </p:sp>
      <p:sp>
        <p:nvSpPr>
          <p:cNvPr id="182" name="Google Shape;182;p6"/>
          <p:cNvSpPr/>
          <p:nvPr/>
        </p:nvSpPr>
        <p:spPr>
          <a:xfrm>
            <a:off x="5373189" y="3872730"/>
            <a:ext cx="833833" cy="718822"/>
          </a:xfrm>
          <a:prstGeom prst="hexagon">
            <a:avLst>
              <a:gd name="adj" fmla="val 25000"/>
              <a:gd name="vf" fmla="val 115470"/>
            </a:avLst>
          </a:prstGeom>
          <a:solidFill>
            <a:srgbClr val="8D8B8A">
              <a:alpha val="24705"/>
            </a:srgbClr>
          </a:solidFill>
          <a:ln w="9525" cap="flat" cmpd="sng">
            <a:solidFill>
              <a:srgbClr val="4E7C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4E7C89"/>
              </a:solidFill>
              <a:latin typeface="Arial"/>
              <a:ea typeface="Arial"/>
              <a:cs typeface="Arial"/>
              <a:sym typeface="Arial"/>
            </a:endParaRPr>
          </a:p>
        </p:txBody>
      </p:sp>
      <p:sp>
        <p:nvSpPr>
          <p:cNvPr id="183" name="Google Shape;183;p6"/>
          <p:cNvSpPr/>
          <p:nvPr/>
        </p:nvSpPr>
        <p:spPr>
          <a:xfrm>
            <a:off x="5369313" y="4587677"/>
            <a:ext cx="833833" cy="718822"/>
          </a:xfrm>
          <a:prstGeom prst="hexagon">
            <a:avLst>
              <a:gd name="adj" fmla="val 25000"/>
              <a:gd name="vf" fmla="val 115470"/>
            </a:avLst>
          </a:prstGeom>
          <a:solidFill>
            <a:srgbClr val="8D8B8A">
              <a:alpha val="24705"/>
            </a:srgbClr>
          </a:solidFill>
          <a:ln w="9525" cap="flat" cmpd="sng">
            <a:solidFill>
              <a:srgbClr val="4E7C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4E7C89"/>
              </a:solidFill>
              <a:latin typeface="Arial"/>
              <a:ea typeface="Arial"/>
              <a:cs typeface="Arial"/>
              <a:sym typeface="Arial"/>
            </a:endParaRPr>
          </a:p>
        </p:txBody>
      </p:sp>
      <p:sp>
        <p:nvSpPr>
          <p:cNvPr id="184" name="Google Shape;184;p6"/>
          <p:cNvSpPr/>
          <p:nvPr/>
        </p:nvSpPr>
        <p:spPr>
          <a:xfrm>
            <a:off x="6028161" y="4230907"/>
            <a:ext cx="833833" cy="718822"/>
          </a:xfrm>
          <a:prstGeom prst="hexagon">
            <a:avLst>
              <a:gd name="adj" fmla="val 25000"/>
              <a:gd name="vf" fmla="val 115470"/>
            </a:avLst>
          </a:prstGeom>
          <a:solidFill>
            <a:srgbClr val="8D8B8A">
              <a:alpha val="24705"/>
            </a:srgbClr>
          </a:solidFill>
          <a:ln w="9525" cap="flat" cmpd="sng">
            <a:solidFill>
              <a:srgbClr val="4E7C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4E7C89"/>
              </a:solidFill>
              <a:latin typeface="Arial"/>
              <a:ea typeface="Arial"/>
              <a:cs typeface="Arial"/>
              <a:sym typeface="Arial"/>
            </a:endParaRPr>
          </a:p>
        </p:txBody>
      </p:sp>
      <p:sp>
        <p:nvSpPr>
          <p:cNvPr id="185" name="Google Shape;185;p6"/>
          <p:cNvSpPr/>
          <p:nvPr/>
        </p:nvSpPr>
        <p:spPr>
          <a:xfrm>
            <a:off x="6682910" y="3868587"/>
            <a:ext cx="833833" cy="718822"/>
          </a:xfrm>
          <a:prstGeom prst="hexagon">
            <a:avLst>
              <a:gd name="adj" fmla="val 25000"/>
              <a:gd name="vf" fmla="val 115470"/>
            </a:avLst>
          </a:prstGeom>
          <a:solidFill>
            <a:srgbClr val="8D8B8A">
              <a:alpha val="24705"/>
            </a:srgbClr>
          </a:solidFill>
          <a:ln w="9525" cap="flat" cmpd="sng">
            <a:solidFill>
              <a:srgbClr val="4E7C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4E7C89"/>
              </a:solidFill>
              <a:latin typeface="Arial"/>
              <a:ea typeface="Arial"/>
              <a:cs typeface="Arial"/>
              <a:sym typeface="Arial"/>
            </a:endParaRPr>
          </a:p>
        </p:txBody>
      </p:sp>
      <p:sp>
        <p:nvSpPr>
          <p:cNvPr id="186" name="Google Shape;186;p6"/>
          <p:cNvSpPr/>
          <p:nvPr/>
        </p:nvSpPr>
        <p:spPr>
          <a:xfrm>
            <a:off x="6682911" y="4589744"/>
            <a:ext cx="833833" cy="718822"/>
          </a:xfrm>
          <a:prstGeom prst="hexagon">
            <a:avLst>
              <a:gd name="adj" fmla="val 25000"/>
              <a:gd name="vf" fmla="val 115470"/>
            </a:avLst>
          </a:prstGeom>
          <a:solidFill>
            <a:srgbClr val="8D8B8A">
              <a:alpha val="24705"/>
            </a:srgbClr>
          </a:solidFill>
          <a:ln w="9525" cap="flat" cmpd="sng">
            <a:solidFill>
              <a:srgbClr val="4E7C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4E7C89"/>
              </a:solidFill>
              <a:latin typeface="Arial"/>
              <a:ea typeface="Arial"/>
              <a:cs typeface="Arial"/>
              <a:sym typeface="Arial"/>
            </a:endParaRPr>
          </a:p>
        </p:txBody>
      </p:sp>
      <p:sp>
        <p:nvSpPr>
          <p:cNvPr id="187" name="Google Shape;187;p6"/>
          <p:cNvSpPr/>
          <p:nvPr/>
        </p:nvSpPr>
        <p:spPr>
          <a:xfrm>
            <a:off x="6678706" y="5305756"/>
            <a:ext cx="833833" cy="718822"/>
          </a:xfrm>
          <a:prstGeom prst="hexagon">
            <a:avLst>
              <a:gd name="adj" fmla="val 25000"/>
              <a:gd name="vf" fmla="val 115470"/>
            </a:avLst>
          </a:prstGeom>
          <a:solidFill>
            <a:srgbClr val="8D8B8A">
              <a:alpha val="24705"/>
            </a:srgbClr>
          </a:solidFill>
          <a:ln w="9525" cap="flat" cmpd="sng">
            <a:solidFill>
              <a:srgbClr val="4E7C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4E7C89"/>
              </a:solidFill>
              <a:latin typeface="Arial"/>
              <a:ea typeface="Arial"/>
              <a:cs typeface="Arial"/>
              <a:sym typeface="Arial"/>
            </a:endParaRPr>
          </a:p>
        </p:txBody>
      </p:sp>
      <p:sp>
        <p:nvSpPr>
          <p:cNvPr id="188" name="Google Shape;188;p6"/>
          <p:cNvSpPr/>
          <p:nvPr/>
        </p:nvSpPr>
        <p:spPr>
          <a:xfrm>
            <a:off x="7337883" y="4955671"/>
            <a:ext cx="833833" cy="718822"/>
          </a:xfrm>
          <a:prstGeom prst="hexagon">
            <a:avLst>
              <a:gd name="adj" fmla="val 25000"/>
              <a:gd name="vf" fmla="val 115470"/>
            </a:avLst>
          </a:prstGeom>
          <a:solidFill>
            <a:srgbClr val="8D8B8A">
              <a:alpha val="24705"/>
            </a:srgbClr>
          </a:solidFill>
          <a:ln w="9525" cap="flat" cmpd="sng">
            <a:solidFill>
              <a:srgbClr val="4E7C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4E7C89"/>
              </a:solidFill>
              <a:latin typeface="Arial"/>
              <a:ea typeface="Arial"/>
              <a:cs typeface="Arial"/>
              <a:sym typeface="Arial"/>
            </a:endParaRPr>
          </a:p>
        </p:txBody>
      </p:sp>
      <p:sp>
        <p:nvSpPr>
          <p:cNvPr id="189" name="Google Shape;189;p6"/>
          <p:cNvSpPr/>
          <p:nvPr/>
        </p:nvSpPr>
        <p:spPr>
          <a:xfrm>
            <a:off x="7347713" y="3515960"/>
            <a:ext cx="833833" cy="718822"/>
          </a:xfrm>
          <a:prstGeom prst="hexagon">
            <a:avLst>
              <a:gd name="adj" fmla="val 25000"/>
              <a:gd name="vf" fmla="val 115470"/>
            </a:avLst>
          </a:prstGeom>
          <a:solidFill>
            <a:srgbClr val="8D8B8A">
              <a:alpha val="24705"/>
            </a:srgbClr>
          </a:solidFill>
          <a:ln w="9525" cap="flat" cmpd="sng">
            <a:solidFill>
              <a:srgbClr val="4E7C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4E7C89"/>
              </a:solidFill>
              <a:latin typeface="Arial"/>
              <a:ea typeface="Arial"/>
              <a:cs typeface="Arial"/>
              <a:sym typeface="Arial"/>
            </a:endParaRPr>
          </a:p>
        </p:txBody>
      </p:sp>
      <p:sp>
        <p:nvSpPr>
          <p:cNvPr id="190" name="Google Shape;190;p6"/>
          <p:cNvSpPr/>
          <p:nvPr/>
        </p:nvSpPr>
        <p:spPr>
          <a:xfrm>
            <a:off x="7343837" y="4230907"/>
            <a:ext cx="833833" cy="718822"/>
          </a:xfrm>
          <a:prstGeom prst="hexagon">
            <a:avLst>
              <a:gd name="adj" fmla="val 25000"/>
              <a:gd name="vf" fmla="val 115470"/>
            </a:avLst>
          </a:prstGeom>
          <a:solidFill>
            <a:srgbClr val="8D8B8A">
              <a:alpha val="24705"/>
            </a:srgbClr>
          </a:solidFill>
          <a:ln w="9525" cap="flat" cmpd="sng">
            <a:solidFill>
              <a:srgbClr val="4E7C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4E7C89"/>
              </a:solidFill>
              <a:latin typeface="Arial"/>
              <a:ea typeface="Arial"/>
              <a:cs typeface="Arial"/>
              <a:sym typeface="Arial"/>
            </a:endParaRPr>
          </a:p>
        </p:txBody>
      </p:sp>
      <p:sp>
        <p:nvSpPr>
          <p:cNvPr id="191" name="Google Shape;191;p6"/>
          <p:cNvSpPr/>
          <p:nvPr/>
        </p:nvSpPr>
        <p:spPr>
          <a:xfrm>
            <a:off x="8002685" y="3874137"/>
            <a:ext cx="833833" cy="718822"/>
          </a:xfrm>
          <a:prstGeom prst="hexagon">
            <a:avLst>
              <a:gd name="adj" fmla="val 25000"/>
              <a:gd name="vf" fmla="val 115470"/>
            </a:avLst>
          </a:prstGeom>
          <a:solidFill>
            <a:srgbClr val="8D8B8A">
              <a:alpha val="24705"/>
            </a:srgbClr>
          </a:solidFill>
          <a:ln w="9525" cap="flat" cmpd="sng">
            <a:solidFill>
              <a:srgbClr val="4E7C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4E7C89"/>
              </a:solidFill>
              <a:latin typeface="Arial"/>
              <a:ea typeface="Arial"/>
              <a:cs typeface="Arial"/>
              <a:sym typeface="Arial"/>
            </a:endParaRPr>
          </a:p>
        </p:txBody>
      </p:sp>
      <p:sp>
        <p:nvSpPr>
          <p:cNvPr id="192" name="Google Shape;192;p6"/>
          <p:cNvSpPr/>
          <p:nvPr/>
        </p:nvSpPr>
        <p:spPr>
          <a:xfrm>
            <a:off x="8656926" y="3510143"/>
            <a:ext cx="833833" cy="718822"/>
          </a:xfrm>
          <a:prstGeom prst="hexagon">
            <a:avLst>
              <a:gd name="adj" fmla="val 25000"/>
              <a:gd name="vf" fmla="val 115470"/>
            </a:avLst>
          </a:prstGeom>
          <a:solidFill>
            <a:srgbClr val="8D8B8A">
              <a:alpha val="24705"/>
            </a:srgbClr>
          </a:solidFill>
          <a:ln w="9525" cap="flat" cmpd="sng">
            <a:solidFill>
              <a:srgbClr val="4E7C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4E7C89"/>
              </a:solidFill>
              <a:latin typeface="Arial"/>
              <a:ea typeface="Arial"/>
              <a:cs typeface="Arial"/>
              <a:sym typeface="Arial"/>
            </a:endParaRPr>
          </a:p>
        </p:txBody>
      </p:sp>
      <p:sp>
        <p:nvSpPr>
          <p:cNvPr id="193" name="Google Shape;193;p6"/>
          <p:cNvSpPr/>
          <p:nvPr/>
        </p:nvSpPr>
        <p:spPr>
          <a:xfrm>
            <a:off x="8652214" y="4231300"/>
            <a:ext cx="833833" cy="718822"/>
          </a:xfrm>
          <a:prstGeom prst="hexagon">
            <a:avLst>
              <a:gd name="adj" fmla="val 25000"/>
              <a:gd name="vf" fmla="val 115470"/>
            </a:avLst>
          </a:prstGeom>
          <a:solidFill>
            <a:srgbClr val="8D8B8A">
              <a:alpha val="24705"/>
            </a:srgbClr>
          </a:solidFill>
          <a:ln w="9525" cap="flat" cmpd="sng">
            <a:solidFill>
              <a:srgbClr val="4E7C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4E7C89"/>
              </a:solidFill>
              <a:latin typeface="Arial"/>
              <a:ea typeface="Arial"/>
              <a:cs typeface="Arial"/>
              <a:sym typeface="Arial"/>
            </a:endParaRPr>
          </a:p>
        </p:txBody>
      </p:sp>
      <p:sp>
        <p:nvSpPr>
          <p:cNvPr id="194" name="Google Shape;194;p6"/>
          <p:cNvSpPr/>
          <p:nvPr/>
        </p:nvSpPr>
        <p:spPr>
          <a:xfrm>
            <a:off x="8647500" y="4953997"/>
            <a:ext cx="833833" cy="718822"/>
          </a:xfrm>
          <a:prstGeom prst="hexagon">
            <a:avLst>
              <a:gd name="adj" fmla="val 25000"/>
              <a:gd name="vf" fmla="val 115470"/>
            </a:avLst>
          </a:prstGeom>
          <a:solidFill>
            <a:srgbClr val="8D8B8A">
              <a:alpha val="24705"/>
            </a:srgbClr>
          </a:solidFill>
          <a:ln w="9525" cap="flat" cmpd="sng">
            <a:solidFill>
              <a:srgbClr val="4E7C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4E7C89"/>
              </a:solidFill>
              <a:latin typeface="Arial"/>
              <a:ea typeface="Arial"/>
              <a:cs typeface="Arial"/>
              <a:sym typeface="Arial"/>
            </a:endParaRPr>
          </a:p>
        </p:txBody>
      </p:sp>
      <p:sp>
        <p:nvSpPr>
          <p:cNvPr id="195" name="Google Shape;195;p6"/>
          <p:cNvSpPr/>
          <p:nvPr/>
        </p:nvSpPr>
        <p:spPr>
          <a:xfrm>
            <a:off x="9307186" y="4597227"/>
            <a:ext cx="833833" cy="718822"/>
          </a:xfrm>
          <a:prstGeom prst="hexagon">
            <a:avLst>
              <a:gd name="adj" fmla="val 25000"/>
              <a:gd name="vf" fmla="val 115470"/>
            </a:avLst>
          </a:prstGeom>
          <a:solidFill>
            <a:srgbClr val="8D8B8A">
              <a:alpha val="24705"/>
            </a:srgbClr>
          </a:solidFill>
          <a:ln w="9525" cap="flat" cmpd="sng">
            <a:solidFill>
              <a:srgbClr val="4E7C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4E7C89"/>
              </a:solidFill>
              <a:latin typeface="Arial"/>
              <a:ea typeface="Arial"/>
              <a:cs typeface="Arial"/>
              <a:sym typeface="Arial"/>
            </a:endParaRPr>
          </a:p>
        </p:txBody>
      </p:sp>
      <p:sp>
        <p:nvSpPr>
          <p:cNvPr id="196" name="Google Shape;196;p6"/>
          <p:cNvSpPr/>
          <p:nvPr/>
        </p:nvSpPr>
        <p:spPr>
          <a:xfrm>
            <a:off x="9313140" y="3872463"/>
            <a:ext cx="833833" cy="718822"/>
          </a:xfrm>
          <a:prstGeom prst="hexagon">
            <a:avLst>
              <a:gd name="adj" fmla="val 25000"/>
              <a:gd name="vf" fmla="val 115470"/>
            </a:avLst>
          </a:prstGeom>
          <a:solidFill>
            <a:srgbClr val="8D8B8A">
              <a:alpha val="24705"/>
            </a:srgbClr>
          </a:solidFill>
          <a:ln w="9525" cap="flat" cmpd="sng">
            <a:solidFill>
              <a:srgbClr val="4E7C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4E7C89"/>
              </a:solidFill>
              <a:latin typeface="Arial"/>
              <a:ea typeface="Arial"/>
              <a:cs typeface="Arial"/>
              <a:sym typeface="Arial"/>
            </a:endParaRPr>
          </a:p>
        </p:txBody>
      </p:sp>
      <p:sp>
        <p:nvSpPr>
          <p:cNvPr id="197" name="Google Shape;197;p6"/>
          <p:cNvSpPr/>
          <p:nvPr/>
        </p:nvSpPr>
        <p:spPr>
          <a:xfrm>
            <a:off x="9971988" y="3515693"/>
            <a:ext cx="833833" cy="718822"/>
          </a:xfrm>
          <a:prstGeom prst="hexagon">
            <a:avLst>
              <a:gd name="adj" fmla="val 25000"/>
              <a:gd name="vf" fmla="val 115470"/>
            </a:avLst>
          </a:prstGeom>
          <a:solidFill>
            <a:srgbClr val="8D8B8A">
              <a:alpha val="24705"/>
            </a:srgbClr>
          </a:solidFill>
          <a:ln w="9525" cap="flat" cmpd="sng">
            <a:solidFill>
              <a:srgbClr val="4E7C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4E7C89"/>
              </a:solidFill>
              <a:latin typeface="Arial"/>
              <a:ea typeface="Arial"/>
              <a:cs typeface="Arial"/>
              <a:sym typeface="Arial"/>
            </a:endParaRPr>
          </a:p>
        </p:txBody>
      </p:sp>
      <p:sp>
        <p:nvSpPr>
          <p:cNvPr id="198" name="Google Shape;198;p6"/>
          <p:cNvSpPr/>
          <p:nvPr/>
        </p:nvSpPr>
        <p:spPr>
          <a:xfrm>
            <a:off x="7994026" y="5313408"/>
            <a:ext cx="833833" cy="718822"/>
          </a:xfrm>
          <a:prstGeom prst="hexagon">
            <a:avLst>
              <a:gd name="adj" fmla="val 25000"/>
              <a:gd name="vf" fmla="val 115470"/>
            </a:avLst>
          </a:prstGeom>
          <a:solidFill>
            <a:srgbClr val="8D8B8A">
              <a:alpha val="24705"/>
            </a:srgbClr>
          </a:solidFill>
          <a:ln w="9525" cap="flat" cmpd="sng">
            <a:solidFill>
              <a:srgbClr val="4E7C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4E7C89"/>
              </a:solidFill>
              <a:latin typeface="Arial"/>
              <a:ea typeface="Arial"/>
              <a:cs typeface="Arial"/>
              <a:sym typeface="Arial"/>
            </a:endParaRPr>
          </a:p>
        </p:txBody>
      </p:sp>
      <p:sp>
        <p:nvSpPr>
          <p:cNvPr id="199" name="Google Shape;199;p6"/>
          <p:cNvSpPr/>
          <p:nvPr/>
        </p:nvSpPr>
        <p:spPr>
          <a:xfrm>
            <a:off x="7995267" y="4588644"/>
            <a:ext cx="833833" cy="718822"/>
          </a:xfrm>
          <a:prstGeom prst="hexagon">
            <a:avLst>
              <a:gd name="adj" fmla="val 25000"/>
              <a:gd name="vf" fmla="val 115470"/>
            </a:avLst>
          </a:prstGeom>
          <a:solidFill>
            <a:srgbClr val="8D8B8A">
              <a:alpha val="24705"/>
            </a:srgbClr>
          </a:solidFill>
          <a:ln w="9525" cap="flat" cmpd="sng">
            <a:solidFill>
              <a:srgbClr val="4E7C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4E7C89"/>
              </a:solidFill>
              <a:latin typeface="Arial"/>
              <a:ea typeface="Arial"/>
              <a:cs typeface="Arial"/>
              <a:sym typeface="Arial"/>
            </a:endParaRPr>
          </a:p>
        </p:txBody>
      </p:sp>
      <p:sp>
        <p:nvSpPr>
          <p:cNvPr id="200" name="Google Shape;200;p6"/>
          <p:cNvSpPr/>
          <p:nvPr/>
        </p:nvSpPr>
        <p:spPr>
          <a:xfrm>
            <a:off x="6024744" y="4950569"/>
            <a:ext cx="833833" cy="718822"/>
          </a:xfrm>
          <a:prstGeom prst="hexagon">
            <a:avLst>
              <a:gd name="adj" fmla="val 25000"/>
              <a:gd name="vf" fmla="val 115470"/>
            </a:avLst>
          </a:prstGeom>
          <a:solidFill>
            <a:srgbClr val="8D8B8A">
              <a:alpha val="24705"/>
            </a:srgbClr>
          </a:solidFill>
          <a:ln w="9525" cap="flat" cmpd="sng">
            <a:solidFill>
              <a:srgbClr val="4E7C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4E7C89"/>
              </a:solidFill>
              <a:latin typeface="Arial"/>
              <a:ea typeface="Arial"/>
              <a:cs typeface="Arial"/>
              <a:sym typeface="Arial"/>
            </a:endParaRPr>
          </a:p>
        </p:txBody>
      </p:sp>
      <p:sp>
        <p:nvSpPr>
          <p:cNvPr id="201" name="Google Shape;201;p6"/>
          <p:cNvSpPr/>
          <p:nvPr/>
        </p:nvSpPr>
        <p:spPr>
          <a:xfrm>
            <a:off x="9960137" y="4956638"/>
            <a:ext cx="833833" cy="718822"/>
          </a:xfrm>
          <a:prstGeom prst="hexagon">
            <a:avLst>
              <a:gd name="adj" fmla="val 25000"/>
              <a:gd name="vf" fmla="val 115470"/>
            </a:avLst>
          </a:prstGeom>
          <a:solidFill>
            <a:srgbClr val="8D8B8A">
              <a:alpha val="24705"/>
            </a:srgbClr>
          </a:solidFill>
          <a:ln w="9525" cap="flat" cmpd="sng">
            <a:solidFill>
              <a:srgbClr val="4E7C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4E7C89"/>
              </a:solidFill>
              <a:latin typeface="Arial"/>
              <a:ea typeface="Arial"/>
              <a:cs typeface="Arial"/>
              <a:sym typeface="Arial"/>
            </a:endParaRPr>
          </a:p>
        </p:txBody>
      </p:sp>
      <p:sp>
        <p:nvSpPr>
          <p:cNvPr id="202" name="Google Shape;202;p6"/>
          <p:cNvSpPr/>
          <p:nvPr/>
        </p:nvSpPr>
        <p:spPr>
          <a:xfrm>
            <a:off x="9966091" y="4236587"/>
            <a:ext cx="833833" cy="718822"/>
          </a:xfrm>
          <a:prstGeom prst="hexagon">
            <a:avLst>
              <a:gd name="adj" fmla="val 25000"/>
              <a:gd name="vf" fmla="val 115470"/>
            </a:avLst>
          </a:prstGeom>
          <a:solidFill>
            <a:srgbClr val="8D8B8A">
              <a:alpha val="24705"/>
            </a:srgbClr>
          </a:solidFill>
          <a:ln w="9525" cap="flat" cmpd="sng">
            <a:solidFill>
              <a:srgbClr val="4E7C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4E7C89"/>
              </a:solidFill>
              <a:latin typeface="Arial"/>
              <a:ea typeface="Arial"/>
              <a:cs typeface="Arial"/>
              <a:sym typeface="Arial"/>
            </a:endParaRPr>
          </a:p>
        </p:txBody>
      </p:sp>
      <p:sp>
        <p:nvSpPr>
          <p:cNvPr id="203" name="Google Shape;203;p6"/>
          <p:cNvSpPr/>
          <p:nvPr/>
        </p:nvSpPr>
        <p:spPr>
          <a:xfrm>
            <a:off x="2743027" y="5308566"/>
            <a:ext cx="833833" cy="718822"/>
          </a:xfrm>
          <a:prstGeom prst="hexagon">
            <a:avLst>
              <a:gd name="adj" fmla="val 25000"/>
              <a:gd name="vf" fmla="val 115470"/>
            </a:avLst>
          </a:prstGeom>
          <a:solidFill>
            <a:srgbClr val="8D8B8A">
              <a:alpha val="24705"/>
            </a:srgbClr>
          </a:solidFill>
          <a:ln w="9525" cap="flat" cmpd="sng">
            <a:solidFill>
              <a:srgbClr val="4E7C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4E7C89"/>
              </a:solidFill>
              <a:latin typeface="Arial"/>
              <a:ea typeface="Arial"/>
              <a:cs typeface="Arial"/>
              <a:sym typeface="Arial"/>
            </a:endParaRPr>
          </a:p>
        </p:txBody>
      </p:sp>
      <p:sp>
        <p:nvSpPr>
          <p:cNvPr id="204" name="Google Shape;204;p6"/>
          <p:cNvSpPr/>
          <p:nvPr/>
        </p:nvSpPr>
        <p:spPr>
          <a:xfrm>
            <a:off x="2743228" y="4583802"/>
            <a:ext cx="833833" cy="718822"/>
          </a:xfrm>
          <a:prstGeom prst="hexagon">
            <a:avLst>
              <a:gd name="adj" fmla="val 25000"/>
              <a:gd name="vf" fmla="val 115470"/>
            </a:avLst>
          </a:prstGeom>
          <a:solidFill>
            <a:srgbClr val="8D8B8A">
              <a:alpha val="24705"/>
            </a:srgbClr>
          </a:solidFill>
          <a:ln w="9525" cap="flat" cmpd="sng">
            <a:solidFill>
              <a:srgbClr val="4E7C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4E7C89"/>
              </a:solidFill>
              <a:latin typeface="Arial"/>
              <a:ea typeface="Arial"/>
              <a:cs typeface="Arial"/>
              <a:sym typeface="Arial"/>
            </a:endParaRPr>
          </a:p>
        </p:txBody>
      </p:sp>
      <p:sp>
        <p:nvSpPr>
          <p:cNvPr id="205" name="Google Shape;205;p6"/>
          <p:cNvSpPr/>
          <p:nvPr/>
        </p:nvSpPr>
        <p:spPr>
          <a:xfrm>
            <a:off x="933615" y="4469123"/>
            <a:ext cx="534121" cy="2462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0" i="0" u="none" strike="noStrike" cap="none">
                <a:solidFill>
                  <a:srgbClr val="4E7C89"/>
                </a:solidFill>
                <a:latin typeface="Jost Regular"/>
                <a:ea typeface="Jost Regular"/>
                <a:cs typeface="Jost Regular"/>
                <a:sym typeface="Jost Regular"/>
              </a:rPr>
              <a:t>SIMAP</a:t>
            </a:r>
            <a:endParaRPr/>
          </a:p>
        </p:txBody>
      </p:sp>
      <p:sp>
        <p:nvSpPr>
          <p:cNvPr id="206" name="Google Shape;206;p6"/>
          <p:cNvSpPr/>
          <p:nvPr/>
        </p:nvSpPr>
        <p:spPr>
          <a:xfrm>
            <a:off x="1268831" y="4020707"/>
            <a:ext cx="1201612"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b="0" i="0" u="none" strike="noStrike" cap="none">
                <a:solidFill>
                  <a:srgbClr val="4E7C89"/>
                </a:solidFill>
                <a:latin typeface="Jost Regular"/>
                <a:ea typeface="Jost Regular"/>
                <a:cs typeface="Jost Regular"/>
                <a:sym typeface="Jost Regular"/>
              </a:rPr>
              <a:t>BASELINE ASSESSMENT</a:t>
            </a:r>
            <a:endParaRPr/>
          </a:p>
        </p:txBody>
      </p:sp>
      <p:sp>
        <p:nvSpPr>
          <p:cNvPr id="207" name="Google Shape;207;p6"/>
          <p:cNvSpPr/>
          <p:nvPr/>
        </p:nvSpPr>
        <p:spPr>
          <a:xfrm>
            <a:off x="1424899" y="4773524"/>
            <a:ext cx="865025"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0" i="0" u="none" strike="noStrike" cap="none">
                <a:solidFill>
                  <a:srgbClr val="4E7C89"/>
                </a:solidFill>
                <a:latin typeface="Jost Regular"/>
                <a:ea typeface="Jost Regular"/>
                <a:cs typeface="Jost Regular"/>
                <a:sym typeface="Jost Regular"/>
              </a:rPr>
              <a:t>CLIMATE Ø TARGET</a:t>
            </a:r>
            <a:endParaRPr/>
          </a:p>
        </p:txBody>
      </p:sp>
      <p:sp>
        <p:nvSpPr>
          <p:cNvPr id="208" name="Google Shape;208;p6"/>
          <p:cNvSpPr/>
          <p:nvPr/>
        </p:nvSpPr>
        <p:spPr>
          <a:xfrm>
            <a:off x="1449596" y="5402692"/>
            <a:ext cx="821558"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0" i="0" u="none" strike="noStrike" cap="none">
                <a:solidFill>
                  <a:srgbClr val="4E7C89"/>
                </a:solidFill>
                <a:latin typeface="Jost Regular"/>
                <a:ea typeface="Jost Regular"/>
                <a:cs typeface="Jost Regular"/>
                <a:sym typeface="Jost Regular"/>
              </a:rPr>
              <a:t>CLIMATE ACTION PLAN</a:t>
            </a:r>
            <a:endParaRPr/>
          </a:p>
        </p:txBody>
      </p:sp>
      <p:sp>
        <p:nvSpPr>
          <p:cNvPr id="209" name="Google Shape;209;p6"/>
          <p:cNvSpPr/>
          <p:nvPr/>
        </p:nvSpPr>
        <p:spPr>
          <a:xfrm>
            <a:off x="1941079" y="3721913"/>
            <a:ext cx="1152913"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b="0" i="0" u="none" strike="noStrike" cap="none">
                <a:solidFill>
                  <a:srgbClr val="4E7C89"/>
                </a:solidFill>
                <a:latin typeface="Jost Regular"/>
                <a:ea typeface="Jost Regular"/>
                <a:cs typeface="Jost Regular"/>
                <a:sym typeface="Jost Regular"/>
              </a:rPr>
              <a:t>INSTITUTIONAL PLANS</a:t>
            </a:r>
            <a:endParaRPr/>
          </a:p>
        </p:txBody>
      </p:sp>
      <p:sp>
        <p:nvSpPr>
          <p:cNvPr id="210" name="Google Shape;210;p6"/>
          <p:cNvSpPr/>
          <p:nvPr/>
        </p:nvSpPr>
        <p:spPr>
          <a:xfrm>
            <a:off x="2059646" y="4432688"/>
            <a:ext cx="907044"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b="0" i="0" u="none" strike="noStrike" cap="none">
                <a:solidFill>
                  <a:srgbClr val="4E7C89"/>
                </a:solidFill>
                <a:latin typeface="Jost Regular"/>
                <a:ea typeface="Jost Regular"/>
                <a:cs typeface="Jost Regular"/>
                <a:sym typeface="Jost Regular"/>
              </a:rPr>
              <a:t>STAKEHOLDER ENGAGEMENT</a:t>
            </a:r>
            <a:endParaRPr/>
          </a:p>
        </p:txBody>
      </p:sp>
      <p:sp>
        <p:nvSpPr>
          <p:cNvPr id="211" name="Google Shape;211;p6"/>
          <p:cNvSpPr/>
          <p:nvPr/>
        </p:nvSpPr>
        <p:spPr>
          <a:xfrm>
            <a:off x="4695756" y="4488719"/>
            <a:ext cx="894797" cy="2154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b="0" i="0" u="none" strike="noStrike" cap="none">
                <a:solidFill>
                  <a:srgbClr val="4E7C89"/>
                </a:solidFill>
                <a:latin typeface="Jost Regular"/>
                <a:ea typeface="Jost Regular"/>
                <a:cs typeface="Jost Regular"/>
                <a:sym typeface="Jost Regular"/>
              </a:rPr>
              <a:t>INVESTIGATION</a:t>
            </a:r>
            <a:endParaRPr/>
          </a:p>
        </p:txBody>
      </p:sp>
      <p:sp>
        <p:nvSpPr>
          <p:cNvPr id="212" name="Google Shape;212;p6"/>
          <p:cNvSpPr/>
          <p:nvPr/>
        </p:nvSpPr>
        <p:spPr>
          <a:xfrm>
            <a:off x="3428507" y="4481139"/>
            <a:ext cx="837115" cy="2308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b="0" i="0" u="none" strike="noStrike" cap="none">
                <a:solidFill>
                  <a:srgbClr val="4E7C89"/>
                </a:solidFill>
                <a:latin typeface="Jost Regular"/>
                <a:ea typeface="Jost Regular"/>
                <a:cs typeface="Jost Regular"/>
                <a:sym typeface="Jost Regular"/>
              </a:rPr>
              <a:t>FINANCING</a:t>
            </a:r>
            <a:endParaRPr/>
          </a:p>
        </p:txBody>
      </p:sp>
      <p:sp>
        <p:nvSpPr>
          <p:cNvPr id="213" name="Google Shape;213;p6"/>
          <p:cNvSpPr/>
          <p:nvPr/>
        </p:nvSpPr>
        <p:spPr>
          <a:xfrm>
            <a:off x="4010726" y="4734285"/>
            <a:ext cx="925584"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0" i="0" u="none" strike="noStrike" cap="none">
                <a:solidFill>
                  <a:srgbClr val="4E7C89"/>
                </a:solidFill>
                <a:latin typeface="Jost Regular"/>
                <a:ea typeface="Jost Regular"/>
                <a:cs typeface="Jost Regular"/>
                <a:sym typeface="Jost Regular"/>
              </a:rPr>
              <a:t>TAX INCENTIVES</a:t>
            </a:r>
            <a:endParaRPr/>
          </a:p>
        </p:txBody>
      </p:sp>
      <p:sp>
        <p:nvSpPr>
          <p:cNvPr id="214" name="Google Shape;214;p6"/>
          <p:cNvSpPr/>
          <p:nvPr/>
        </p:nvSpPr>
        <p:spPr>
          <a:xfrm>
            <a:off x="3983854" y="4015507"/>
            <a:ext cx="975784"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b="0" i="0" u="none" strike="noStrike" cap="none">
                <a:solidFill>
                  <a:srgbClr val="4E7C89"/>
                </a:solidFill>
                <a:latin typeface="Jost Regular"/>
                <a:ea typeface="Jost Regular"/>
                <a:cs typeface="Jost Regular"/>
                <a:sym typeface="Jost Regular"/>
              </a:rPr>
              <a:t>UTILITY INCENTIVES </a:t>
            </a:r>
            <a:endParaRPr sz="900" b="0" i="0" u="none" strike="noStrike" cap="none">
              <a:solidFill>
                <a:srgbClr val="4E7C89"/>
              </a:solidFill>
              <a:latin typeface="Arial"/>
              <a:ea typeface="Arial"/>
              <a:cs typeface="Arial"/>
              <a:sym typeface="Arial"/>
            </a:endParaRPr>
          </a:p>
        </p:txBody>
      </p:sp>
      <p:sp>
        <p:nvSpPr>
          <p:cNvPr id="215" name="Google Shape;215;p6"/>
          <p:cNvSpPr/>
          <p:nvPr/>
        </p:nvSpPr>
        <p:spPr>
          <a:xfrm>
            <a:off x="4049076" y="3371883"/>
            <a:ext cx="882606"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b="0" i="0" u="none" strike="noStrike" cap="none">
                <a:solidFill>
                  <a:srgbClr val="4E7C89"/>
                </a:solidFill>
                <a:latin typeface="Jost Regular"/>
                <a:ea typeface="Jost Regular"/>
                <a:cs typeface="Jost Regular"/>
                <a:sym typeface="Jost Regular"/>
              </a:rPr>
              <a:t>ENGINEERING DESIGNS</a:t>
            </a:r>
            <a:endParaRPr/>
          </a:p>
        </p:txBody>
      </p:sp>
      <p:sp>
        <p:nvSpPr>
          <p:cNvPr id="216" name="Google Shape;216;p6"/>
          <p:cNvSpPr/>
          <p:nvPr/>
        </p:nvSpPr>
        <p:spPr>
          <a:xfrm>
            <a:off x="4722171" y="3659614"/>
            <a:ext cx="846972" cy="5078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b="0" i="0" u="none" strike="noStrike" cap="none">
                <a:solidFill>
                  <a:srgbClr val="4E7C89"/>
                </a:solidFill>
                <a:latin typeface="Jost Regular"/>
                <a:ea typeface="Jost Regular"/>
                <a:cs typeface="Jost Regular"/>
                <a:sym typeface="Jost Regular"/>
              </a:rPr>
              <a:t>RENEWABLE ENERGY STUDIES</a:t>
            </a:r>
            <a:endParaRPr/>
          </a:p>
        </p:txBody>
      </p:sp>
      <p:sp>
        <p:nvSpPr>
          <p:cNvPr id="217" name="Google Shape;217;p6"/>
          <p:cNvSpPr/>
          <p:nvPr/>
        </p:nvSpPr>
        <p:spPr>
          <a:xfrm>
            <a:off x="5211849" y="4118159"/>
            <a:ext cx="1185387" cy="2154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b="0" i="0" u="none" strike="noStrike" cap="none">
                <a:solidFill>
                  <a:srgbClr val="4E7C89"/>
                </a:solidFill>
                <a:latin typeface="Jost Regular"/>
                <a:ea typeface="Jost Regular"/>
                <a:cs typeface="Jost Regular"/>
                <a:sym typeface="Jost Regular"/>
              </a:rPr>
              <a:t>ELECTRIFICATION</a:t>
            </a:r>
            <a:endParaRPr/>
          </a:p>
        </p:txBody>
      </p:sp>
      <p:sp>
        <p:nvSpPr>
          <p:cNvPr id="218" name="Google Shape;218;p6"/>
          <p:cNvSpPr/>
          <p:nvPr/>
        </p:nvSpPr>
        <p:spPr>
          <a:xfrm>
            <a:off x="9317016" y="4850662"/>
            <a:ext cx="848878" cy="2462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0" i="0" u="none" strike="noStrike" cap="none">
                <a:solidFill>
                  <a:srgbClr val="4E7C89"/>
                </a:solidFill>
                <a:latin typeface="Jost Regular"/>
                <a:ea typeface="Jost Regular"/>
                <a:cs typeface="Jost Regular"/>
                <a:sym typeface="Jost Regular"/>
              </a:rPr>
              <a:t>CONTROLS</a:t>
            </a:r>
            <a:endParaRPr/>
          </a:p>
        </p:txBody>
      </p:sp>
      <p:sp>
        <p:nvSpPr>
          <p:cNvPr id="219" name="Google Shape;219;p6"/>
          <p:cNvSpPr/>
          <p:nvPr/>
        </p:nvSpPr>
        <p:spPr>
          <a:xfrm>
            <a:off x="8516646" y="5138624"/>
            <a:ext cx="1100288"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0" i="0" u="none" strike="noStrike" cap="none">
                <a:solidFill>
                  <a:srgbClr val="4E7C89"/>
                </a:solidFill>
                <a:latin typeface="Jost Regular"/>
                <a:ea typeface="Jost Regular"/>
                <a:cs typeface="Jost Regular"/>
                <a:sym typeface="Jost Regular"/>
              </a:rPr>
              <a:t>EFFICIENT HVAC</a:t>
            </a:r>
            <a:endParaRPr/>
          </a:p>
        </p:txBody>
      </p:sp>
      <p:sp>
        <p:nvSpPr>
          <p:cNvPr id="220" name="Google Shape;220;p6"/>
          <p:cNvSpPr/>
          <p:nvPr/>
        </p:nvSpPr>
        <p:spPr>
          <a:xfrm>
            <a:off x="8078151" y="4712666"/>
            <a:ext cx="664948" cy="5078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b="0" i="0" u="none" strike="noStrike" cap="none">
                <a:solidFill>
                  <a:srgbClr val="4E7C89"/>
                </a:solidFill>
                <a:latin typeface="Jost Regular"/>
                <a:ea typeface="Jost Regular"/>
                <a:cs typeface="Jost Regular"/>
                <a:sym typeface="Jost Regular"/>
              </a:rPr>
              <a:t>ZERO-CARBON FLEET</a:t>
            </a:r>
            <a:endParaRPr sz="900" b="0" i="0" u="none" strike="noStrike" cap="none">
              <a:solidFill>
                <a:srgbClr val="4E7C89"/>
              </a:solidFill>
              <a:latin typeface="Arial"/>
              <a:ea typeface="Arial"/>
              <a:cs typeface="Arial"/>
              <a:sym typeface="Arial"/>
            </a:endParaRPr>
          </a:p>
        </p:txBody>
      </p:sp>
      <p:sp>
        <p:nvSpPr>
          <p:cNvPr id="221" name="Google Shape;221;p6"/>
          <p:cNvSpPr/>
          <p:nvPr/>
        </p:nvSpPr>
        <p:spPr>
          <a:xfrm>
            <a:off x="2064398" y="5205507"/>
            <a:ext cx="882816" cy="2308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b="0" i="0" u="none" strike="noStrike" cap="none">
                <a:solidFill>
                  <a:srgbClr val="4E7C89"/>
                </a:solidFill>
                <a:latin typeface="Jost Regular"/>
                <a:ea typeface="Jost Regular"/>
                <a:cs typeface="Jost Regular"/>
                <a:sym typeface="Jost Regular"/>
              </a:rPr>
              <a:t>DIVESTMENT</a:t>
            </a:r>
            <a:endParaRPr/>
          </a:p>
        </p:txBody>
      </p:sp>
      <p:sp>
        <p:nvSpPr>
          <p:cNvPr id="222" name="Google Shape;222;p6"/>
          <p:cNvSpPr/>
          <p:nvPr/>
        </p:nvSpPr>
        <p:spPr>
          <a:xfrm>
            <a:off x="7894979" y="4131295"/>
            <a:ext cx="1086107" cy="2154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b="0" i="0" u="none" strike="noStrike" cap="none">
                <a:solidFill>
                  <a:srgbClr val="4E7C89"/>
                </a:solidFill>
                <a:latin typeface="Jost Regular"/>
                <a:ea typeface="Jost Regular"/>
                <a:cs typeface="Jost Regular"/>
                <a:sym typeface="Jost Regular"/>
              </a:rPr>
              <a:t>CONSTRUCTION</a:t>
            </a:r>
            <a:endParaRPr/>
          </a:p>
        </p:txBody>
      </p:sp>
      <p:sp>
        <p:nvSpPr>
          <p:cNvPr id="223" name="Google Shape;223;p6"/>
          <p:cNvSpPr/>
          <p:nvPr/>
        </p:nvSpPr>
        <p:spPr>
          <a:xfrm>
            <a:off x="8567790" y="4393576"/>
            <a:ext cx="998001"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b="0" i="0" u="none" strike="noStrike" cap="none">
                <a:solidFill>
                  <a:srgbClr val="4E7C89"/>
                </a:solidFill>
                <a:latin typeface="Jost Regular"/>
                <a:ea typeface="Jost Regular"/>
                <a:cs typeface="Jost Regular"/>
                <a:sym typeface="Jost Regular"/>
              </a:rPr>
              <a:t>PROJECT MANAGEMENT</a:t>
            </a:r>
            <a:endParaRPr/>
          </a:p>
        </p:txBody>
      </p:sp>
      <p:sp>
        <p:nvSpPr>
          <p:cNvPr id="224" name="Google Shape;224;p6"/>
          <p:cNvSpPr/>
          <p:nvPr/>
        </p:nvSpPr>
        <p:spPr>
          <a:xfrm>
            <a:off x="10154379" y="4458968"/>
            <a:ext cx="457176" cy="2462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0" i="0" u="none" strike="noStrike" cap="none">
                <a:solidFill>
                  <a:srgbClr val="4E7C89"/>
                </a:solidFill>
                <a:latin typeface="Jost Regular"/>
                <a:ea typeface="Jost Regular"/>
                <a:cs typeface="Jost Regular"/>
                <a:sym typeface="Jost Regular"/>
              </a:rPr>
              <a:t>M&amp;V</a:t>
            </a:r>
            <a:endParaRPr/>
          </a:p>
        </p:txBody>
      </p:sp>
      <p:sp>
        <p:nvSpPr>
          <p:cNvPr id="225" name="Google Shape;225;p6"/>
          <p:cNvSpPr/>
          <p:nvPr/>
        </p:nvSpPr>
        <p:spPr>
          <a:xfrm>
            <a:off x="9951448" y="3772442"/>
            <a:ext cx="885178"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700" b="0" i="0" u="none" strike="noStrike" cap="none">
                <a:solidFill>
                  <a:srgbClr val="4E7C89"/>
                </a:solidFill>
                <a:latin typeface="Jost Regular"/>
                <a:ea typeface="Jost Regular"/>
                <a:cs typeface="Jost Regular"/>
                <a:sym typeface="Jost Regular"/>
              </a:rPr>
              <a:t>COMMISSIONING</a:t>
            </a:r>
            <a:endParaRPr/>
          </a:p>
        </p:txBody>
      </p:sp>
      <p:sp>
        <p:nvSpPr>
          <p:cNvPr id="226" name="Google Shape;226;p6"/>
          <p:cNvSpPr/>
          <p:nvPr/>
        </p:nvSpPr>
        <p:spPr>
          <a:xfrm>
            <a:off x="10047379" y="5198880"/>
            <a:ext cx="668773" cy="2462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0" i="0" u="none" strike="noStrike" cap="none">
                <a:solidFill>
                  <a:srgbClr val="4E7C89"/>
                </a:solidFill>
                <a:latin typeface="Jost Regular"/>
                <a:ea typeface="Jost Regular"/>
                <a:cs typeface="Jost Regular"/>
                <a:sym typeface="Jost Regular"/>
              </a:rPr>
              <a:t>OFFSETS</a:t>
            </a:r>
            <a:endParaRPr/>
          </a:p>
        </p:txBody>
      </p:sp>
      <p:sp>
        <p:nvSpPr>
          <p:cNvPr id="227" name="Google Shape;227;p6"/>
          <p:cNvSpPr/>
          <p:nvPr/>
        </p:nvSpPr>
        <p:spPr>
          <a:xfrm>
            <a:off x="9216138" y="4113342"/>
            <a:ext cx="1063062" cy="2154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b="0" i="0" u="none" strike="noStrike" cap="none">
                <a:solidFill>
                  <a:srgbClr val="4E7C89"/>
                </a:solidFill>
                <a:latin typeface="Jost Regular"/>
                <a:ea typeface="Jost Regular"/>
                <a:cs typeface="Jost Regular"/>
                <a:sym typeface="Jost Regular"/>
              </a:rPr>
              <a:t>PROCUREMENT</a:t>
            </a:r>
            <a:endParaRPr/>
          </a:p>
        </p:txBody>
      </p:sp>
      <p:sp>
        <p:nvSpPr>
          <p:cNvPr id="228" name="Google Shape;228;p6"/>
          <p:cNvSpPr/>
          <p:nvPr/>
        </p:nvSpPr>
        <p:spPr>
          <a:xfrm>
            <a:off x="2718535" y="5546751"/>
            <a:ext cx="882816" cy="2308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b="0" i="0" u="none" strike="noStrike" cap="none">
                <a:solidFill>
                  <a:srgbClr val="4E7C89"/>
                </a:solidFill>
                <a:latin typeface="Jost Regular"/>
                <a:ea typeface="Jost Regular"/>
                <a:cs typeface="Jost Regular"/>
                <a:sym typeface="Jost Regular"/>
              </a:rPr>
              <a:t>RESILIENCY</a:t>
            </a:r>
            <a:endParaRPr/>
          </a:p>
        </p:txBody>
      </p:sp>
      <p:sp>
        <p:nvSpPr>
          <p:cNvPr id="229" name="Google Shape;229;p6"/>
          <p:cNvSpPr/>
          <p:nvPr/>
        </p:nvSpPr>
        <p:spPr>
          <a:xfrm>
            <a:off x="2724939" y="4765063"/>
            <a:ext cx="882816"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b="0" i="0" u="none" strike="noStrike" cap="none">
                <a:solidFill>
                  <a:srgbClr val="4E7C89"/>
                </a:solidFill>
                <a:latin typeface="Jost Regular"/>
                <a:ea typeface="Jost Regular"/>
                <a:cs typeface="Jost Regular"/>
                <a:sym typeface="Jost Regular"/>
              </a:rPr>
              <a:t>CLIMATE JUSTICE</a:t>
            </a:r>
            <a:endParaRPr/>
          </a:p>
        </p:txBody>
      </p:sp>
      <p:sp>
        <p:nvSpPr>
          <p:cNvPr id="230" name="Google Shape;230;p6"/>
          <p:cNvSpPr/>
          <p:nvPr/>
        </p:nvSpPr>
        <p:spPr>
          <a:xfrm>
            <a:off x="2737715" y="4118159"/>
            <a:ext cx="882816" cy="2308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b="0" i="0" u="none" strike="noStrike" cap="none">
                <a:solidFill>
                  <a:srgbClr val="4E7C89"/>
                </a:solidFill>
                <a:latin typeface="Jost Regular"/>
                <a:ea typeface="Jost Regular"/>
                <a:cs typeface="Jost Regular"/>
                <a:sym typeface="Jost Regular"/>
              </a:rPr>
              <a:t>ACADEMIA</a:t>
            </a:r>
            <a:endParaRPr/>
          </a:p>
        </p:txBody>
      </p:sp>
      <p:sp>
        <p:nvSpPr>
          <p:cNvPr id="231" name="Google Shape;231;p6"/>
          <p:cNvSpPr/>
          <p:nvPr/>
        </p:nvSpPr>
        <p:spPr>
          <a:xfrm>
            <a:off x="8649403" y="3777471"/>
            <a:ext cx="848878" cy="2308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b="0" i="0" u="none" strike="noStrike" cap="none">
                <a:solidFill>
                  <a:srgbClr val="4E7C89"/>
                </a:solidFill>
                <a:latin typeface="Jost Regular"/>
                <a:ea typeface="Jost Regular"/>
                <a:cs typeface="Jost Regular"/>
                <a:sym typeface="Jost Regular"/>
              </a:rPr>
              <a:t>CONTRACTS</a:t>
            </a:r>
            <a:endParaRPr/>
          </a:p>
        </p:txBody>
      </p:sp>
      <p:sp>
        <p:nvSpPr>
          <p:cNvPr id="232" name="Google Shape;232;p6"/>
          <p:cNvSpPr/>
          <p:nvPr/>
        </p:nvSpPr>
        <p:spPr>
          <a:xfrm>
            <a:off x="7989202" y="5561278"/>
            <a:ext cx="848878" cy="2308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b="0" i="0" u="none" strike="noStrike" cap="none">
                <a:solidFill>
                  <a:srgbClr val="4E7C89"/>
                </a:solidFill>
                <a:latin typeface="Jost Regular"/>
                <a:ea typeface="Jost Regular"/>
                <a:cs typeface="Jost Regular"/>
                <a:sym typeface="Jost Regular"/>
              </a:rPr>
              <a:t>PERMITS</a:t>
            </a:r>
            <a:endParaRPr/>
          </a:p>
        </p:txBody>
      </p:sp>
      <p:sp>
        <p:nvSpPr>
          <p:cNvPr id="233" name="Google Shape;233;p6"/>
          <p:cNvSpPr/>
          <p:nvPr/>
        </p:nvSpPr>
        <p:spPr>
          <a:xfrm>
            <a:off x="7349734" y="4400444"/>
            <a:ext cx="848878"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b="0" i="0" u="none" strike="noStrike" cap="none">
                <a:solidFill>
                  <a:srgbClr val="4E7C89"/>
                </a:solidFill>
                <a:latin typeface="Jost Regular"/>
                <a:ea typeface="Jost Regular"/>
                <a:cs typeface="Jost Regular"/>
                <a:sym typeface="Jost Regular"/>
              </a:rPr>
              <a:t>LED LIGHTING</a:t>
            </a:r>
            <a:endParaRPr/>
          </a:p>
        </p:txBody>
      </p:sp>
      <p:sp>
        <p:nvSpPr>
          <p:cNvPr id="234" name="Google Shape;234;p6"/>
          <p:cNvSpPr/>
          <p:nvPr/>
        </p:nvSpPr>
        <p:spPr>
          <a:xfrm>
            <a:off x="7267893" y="3695963"/>
            <a:ext cx="998001"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b="0" i="0" u="none" strike="noStrike" cap="none">
                <a:solidFill>
                  <a:srgbClr val="4E7C89"/>
                </a:solidFill>
                <a:latin typeface="Jost Regular"/>
                <a:ea typeface="Jost Regular"/>
                <a:cs typeface="Jost Regular"/>
                <a:sym typeface="Jost Regular"/>
              </a:rPr>
              <a:t>HEAT</a:t>
            </a:r>
            <a:endParaRPr/>
          </a:p>
          <a:p>
            <a:pPr marL="0" marR="0" lvl="0" indent="0" algn="ctr" rtl="0">
              <a:spcBef>
                <a:spcPts val="0"/>
              </a:spcBef>
              <a:spcAft>
                <a:spcPts val="0"/>
              </a:spcAft>
              <a:buNone/>
            </a:pPr>
            <a:r>
              <a:rPr lang="en-US" sz="800" b="0" i="0" u="none" strike="noStrike" cap="none">
                <a:solidFill>
                  <a:srgbClr val="4E7C89"/>
                </a:solidFill>
                <a:latin typeface="Jost Regular"/>
                <a:ea typeface="Jost Regular"/>
                <a:cs typeface="Jost Regular"/>
                <a:sym typeface="Jost Regular"/>
              </a:rPr>
              <a:t>PUMPS</a:t>
            </a:r>
            <a:endParaRPr/>
          </a:p>
        </p:txBody>
      </p:sp>
      <p:sp>
        <p:nvSpPr>
          <p:cNvPr id="235" name="Google Shape;235;p6"/>
          <p:cNvSpPr/>
          <p:nvPr/>
        </p:nvSpPr>
        <p:spPr>
          <a:xfrm>
            <a:off x="5949420" y="4393576"/>
            <a:ext cx="998001"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b="0" i="0" u="none" strike="noStrike" cap="none">
                <a:solidFill>
                  <a:srgbClr val="4E7C89"/>
                </a:solidFill>
                <a:latin typeface="Jost Regular"/>
                <a:ea typeface="Jost Regular"/>
                <a:cs typeface="Jost Regular"/>
                <a:sym typeface="Jost Regular"/>
              </a:rPr>
              <a:t>WATER</a:t>
            </a:r>
            <a:endParaRPr/>
          </a:p>
          <a:p>
            <a:pPr marL="0" marR="0" lvl="0" indent="0" algn="ctr" rtl="0">
              <a:spcBef>
                <a:spcPts val="0"/>
              </a:spcBef>
              <a:spcAft>
                <a:spcPts val="0"/>
              </a:spcAft>
              <a:buNone/>
            </a:pPr>
            <a:r>
              <a:rPr lang="en-US" sz="800" b="0" i="0" u="none" strike="noStrike" cap="none">
                <a:solidFill>
                  <a:srgbClr val="4E7C89"/>
                </a:solidFill>
                <a:latin typeface="Jost Regular"/>
                <a:ea typeface="Jost Regular"/>
                <a:cs typeface="Jost Regular"/>
                <a:sym typeface="Jost Regular"/>
              </a:rPr>
              <a:t>MANAGEMENT</a:t>
            </a:r>
            <a:endParaRPr/>
          </a:p>
        </p:txBody>
      </p:sp>
      <p:sp>
        <p:nvSpPr>
          <p:cNvPr id="236" name="Google Shape;236;p6"/>
          <p:cNvSpPr/>
          <p:nvPr/>
        </p:nvSpPr>
        <p:spPr>
          <a:xfrm>
            <a:off x="6589006" y="4076609"/>
            <a:ext cx="998001"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b="0" i="0" u="none" strike="noStrike" cap="none">
                <a:solidFill>
                  <a:srgbClr val="4E7C89"/>
                </a:solidFill>
                <a:latin typeface="Jost Regular"/>
                <a:ea typeface="Jost Regular"/>
                <a:cs typeface="Jost Regular"/>
                <a:sym typeface="Jost Regular"/>
              </a:rPr>
              <a:t>LOW-TEMP</a:t>
            </a:r>
            <a:endParaRPr/>
          </a:p>
          <a:p>
            <a:pPr marL="0" marR="0" lvl="0" indent="0" algn="ctr" rtl="0">
              <a:spcBef>
                <a:spcPts val="0"/>
              </a:spcBef>
              <a:spcAft>
                <a:spcPts val="0"/>
              </a:spcAft>
              <a:buNone/>
            </a:pPr>
            <a:r>
              <a:rPr lang="en-US" sz="800" b="0" i="0" u="none" strike="noStrike" cap="none">
                <a:solidFill>
                  <a:srgbClr val="4E7C89"/>
                </a:solidFill>
                <a:latin typeface="Jost Regular"/>
                <a:ea typeface="Jost Regular"/>
                <a:cs typeface="Jost Regular"/>
                <a:sym typeface="Jost Regular"/>
              </a:rPr>
              <a:t>HOT WATER</a:t>
            </a:r>
            <a:endParaRPr/>
          </a:p>
        </p:txBody>
      </p:sp>
      <p:sp>
        <p:nvSpPr>
          <p:cNvPr id="237" name="Google Shape;237;p6"/>
          <p:cNvSpPr/>
          <p:nvPr/>
        </p:nvSpPr>
        <p:spPr>
          <a:xfrm>
            <a:off x="6619870" y="4734763"/>
            <a:ext cx="998001"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b="0" i="0" u="none" strike="noStrike" cap="none">
                <a:solidFill>
                  <a:srgbClr val="4E7C89"/>
                </a:solidFill>
                <a:latin typeface="Jost Regular"/>
                <a:ea typeface="Jost Regular"/>
                <a:cs typeface="Jost Regular"/>
                <a:sym typeface="Jost Regular"/>
              </a:rPr>
              <a:t>VARIABLE</a:t>
            </a:r>
            <a:endParaRPr/>
          </a:p>
          <a:p>
            <a:pPr marL="0" marR="0" lvl="0" indent="0" algn="ctr" rtl="0">
              <a:spcBef>
                <a:spcPts val="0"/>
              </a:spcBef>
              <a:spcAft>
                <a:spcPts val="0"/>
              </a:spcAft>
              <a:buNone/>
            </a:pPr>
            <a:r>
              <a:rPr lang="en-US" sz="800" b="0" i="0" u="none" strike="noStrike" cap="none">
                <a:solidFill>
                  <a:srgbClr val="4E7C89"/>
                </a:solidFill>
                <a:latin typeface="Jost Regular"/>
                <a:ea typeface="Jost Regular"/>
                <a:cs typeface="Jost Regular"/>
                <a:sym typeface="Jost Regular"/>
              </a:rPr>
              <a:t>FREQUENCY</a:t>
            </a:r>
            <a:endParaRPr/>
          </a:p>
          <a:p>
            <a:pPr marL="0" marR="0" lvl="0" indent="0" algn="ctr" rtl="0">
              <a:spcBef>
                <a:spcPts val="0"/>
              </a:spcBef>
              <a:spcAft>
                <a:spcPts val="0"/>
              </a:spcAft>
              <a:buNone/>
            </a:pPr>
            <a:r>
              <a:rPr lang="en-US" sz="800" b="0" i="0" u="none" strike="noStrike" cap="none">
                <a:solidFill>
                  <a:srgbClr val="4E7C89"/>
                </a:solidFill>
                <a:latin typeface="Jost Regular"/>
                <a:ea typeface="Jost Regular"/>
                <a:cs typeface="Jost Regular"/>
                <a:sym typeface="Jost Regular"/>
              </a:rPr>
              <a:t>DRIVES</a:t>
            </a:r>
            <a:endParaRPr/>
          </a:p>
        </p:txBody>
      </p:sp>
      <p:sp>
        <p:nvSpPr>
          <p:cNvPr id="238" name="Google Shape;238;p6"/>
          <p:cNvSpPr/>
          <p:nvPr/>
        </p:nvSpPr>
        <p:spPr>
          <a:xfrm>
            <a:off x="6605538" y="5483035"/>
            <a:ext cx="998001"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b="0" i="0" u="none" strike="noStrike" cap="none">
                <a:solidFill>
                  <a:srgbClr val="4E7C89"/>
                </a:solidFill>
                <a:latin typeface="Jost Regular"/>
                <a:ea typeface="Jost Regular"/>
                <a:cs typeface="Jost Regular"/>
                <a:sym typeface="Jost Regular"/>
              </a:rPr>
              <a:t>LEED</a:t>
            </a:r>
            <a:endParaRPr/>
          </a:p>
          <a:p>
            <a:pPr marL="0" marR="0" lvl="0" indent="0" algn="ctr" rtl="0">
              <a:spcBef>
                <a:spcPts val="0"/>
              </a:spcBef>
              <a:spcAft>
                <a:spcPts val="0"/>
              </a:spcAft>
              <a:buNone/>
            </a:pPr>
            <a:r>
              <a:rPr lang="en-US" sz="800" b="0" i="0" u="none" strike="noStrike" cap="none">
                <a:solidFill>
                  <a:srgbClr val="4E7C89"/>
                </a:solidFill>
                <a:latin typeface="Jost Regular"/>
                <a:ea typeface="Jost Regular"/>
                <a:cs typeface="Jost Regular"/>
                <a:sym typeface="Jost Regular"/>
              </a:rPr>
              <a:t>CERTIFICATION</a:t>
            </a:r>
            <a:endParaRPr/>
          </a:p>
        </p:txBody>
      </p:sp>
      <p:sp>
        <p:nvSpPr>
          <p:cNvPr id="239" name="Google Shape;239;p6"/>
          <p:cNvSpPr/>
          <p:nvPr/>
        </p:nvSpPr>
        <p:spPr>
          <a:xfrm>
            <a:off x="7330285" y="5129287"/>
            <a:ext cx="848878"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b="0" i="0" u="none" strike="noStrike" cap="none">
                <a:solidFill>
                  <a:srgbClr val="4E7C89"/>
                </a:solidFill>
                <a:latin typeface="Jost Regular"/>
                <a:ea typeface="Jost Regular"/>
                <a:cs typeface="Jost Regular"/>
                <a:sym typeface="Jost Regular"/>
              </a:rPr>
              <a:t>CARBON SINKS</a:t>
            </a:r>
            <a:endParaRPr/>
          </a:p>
        </p:txBody>
      </p:sp>
      <p:sp>
        <p:nvSpPr>
          <p:cNvPr id="240" name="Google Shape;240;p6"/>
          <p:cNvSpPr/>
          <p:nvPr/>
        </p:nvSpPr>
        <p:spPr>
          <a:xfrm>
            <a:off x="6018437" y="5186046"/>
            <a:ext cx="848878" cy="2308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b="0" i="0" u="none" strike="noStrike" cap="none">
                <a:solidFill>
                  <a:srgbClr val="4E7C89"/>
                </a:solidFill>
                <a:latin typeface="Jost Regular"/>
                <a:ea typeface="Jost Regular"/>
                <a:cs typeface="Jost Regular"/>
                <a:sym typeface="Jost Regular"/>
              </a:rPr>
              <a:t>SOLAR</a:t>
            </a:r>
            <a:endParaRPr/>
          </a:p>
        </p:txBody>
      </p:sp>
      <p:sp>
        <p:nvSpPr>
          <p:cNvPr id="241" name="Google Shape;241;p6"/>
          <p:cNvSpPr/>
          <p:nvPr/>
        </p:nvSpPr>
        <p:spPr>
          <a:xfrm>
            <a:off x="5379616" y="5568908"/>
            <a:ext cx="848878" cy="2308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b="0" i="0" u="none" strike="noStrike" cap="none">
                <a:solidFill>
                  <a:srgbClr val="4E7C89"/>
                </a:solidFill>
                <a:latin typeface="Jost Regular"/>
                <a:ea typeface="Jost Regular"/>
                <a:cs typeface="Jost Regular"/>
                <a:sym typeface="Jost Regular"/>
              </a:rPr>
              <a:t>WIND</a:t>
            </a:r>
            <a:endParaRPr/>
          </a:p>
        </p:txBody>
      </p:sp>
      <p:sp>
        <p:nvSpPr>
          <p:cNvPr id="242" name="Google Shape;242;p6"/>
          <p:cNvSpPr/>
          <p:nvPr/>
        </p:nvSpPr>
        <p:spPr>
          <a:xfrm>
            <a:off x="5379616" y="4816293"/>
            <a:ext cx="848878" cy="2308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b="0" i="0" u="none" strike="noStrike" cap="none">
                <a:solidFill>
                  <a:srgbClr val="4E7C89"/>
                </a:solidFill>
                <a:latin typeface="Jost Regular"/>
                <a:ea typeface="Jost Regular"/>
                <a:cs typeface="Jost Regular"/>
                <a:sym typeface="Jost Regular"/>
              </a:rPr>
              <a:t>PERMITS</a:t>
            </a:r>
            <a:endParaRPr/>
          </a:p>
        </p:txBody>
      </p:sp>
      <p:sp>
        <p:nvSpPr>
          <p:cNvPr id="243" name="Google Shape;243;p6"/>
          <p:cNvSpPr/>
          <p:nvPr/>
        </p:nvSpPr>
        <p:spPr>
          <a:xfrm>
            <a:off x="3403191" y="5137293"/>
            <a:ext cx="848878"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b="0" i="0" u="none" strike="noStrike" cap="none">
                <a:solidFill>
                  <a:srgbClr val="4E7C89"/>
                </a:solidFill>
                <a:latin typeface="Jost Regular"/>
                <a:ea typeface="Jost Regular"/>
                <a:cs typeface="Jost Regular"/>
                <a:sym typeface="Jost Regular"/>
              </a:rPr>
              <a:t>REVOLVING FUND</a:t>
            </a:r>
            <a:endParaRPr/>
          </a:p>
        </p:txBody>
      </p:sp>
      <p:sp>
        <p:nvSpPr>
          <p:cNvPr id="244" name="Google Shape;244;p6"/>
          <p:cNvSpPr/>
          <p:nvPr/>
        </p:nvSpPr>
        <p:spPr>
          <a:xfrm>
            <a:off x="3408004" y="3687052"/>
            <a:ext cx="848878"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b="0" i="0" u="none" strike="noStrike" cap="none">
                <a:solidFill>
                  <a:srgbClr val="4E7C89"/>
                </a:solidFill>
                <a:latin typeface="Jost Regular"/>
                <a:ea typeface="Jost Regular"/>
                <a:cs typeface="Jost Regular"/>
                <a:sym typeface="Jost Regular"/>
              </a:rPr>
              <a:t>ENERGY</a:t>
            </a:r>
            <a:endParaRPr/>
          </a:p>
          <a:p>
            <a:pPr marL="0" marR="0" lvl="0" indent="0" algn="ctr" rtl="0">
              <a:spcBef>
                <a:spcPts val="0"/>
              </a:spcBef>
              <a:spcAft>
                <a:spcPts val="0"/>
              </a:spcAft>
              <a:buNone/>
            </a:pPr>
            <a:r>
              <a:rPr lang="en-US" sz="900" b="0" i="0" u="none" strike="noStrike" cap="none">
                <a:solidFill>
                  <a:srgbClr val="4E7C89"/>
                </a:solidFill>
                <a:latin typeface="Jost Regular"/>
                <a:ea typeface="Jost Regular"/>
                <a:cs typeface="Jost Regular"/>
                <a:sym typeface="Jost Regular"/>
              </a:rPr>
              <a:t>SAVINGS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fade">
                                      <p:cBhvr>
                                        <p:cTn id="7" dur="1000"/>
                                        <p:tgtEl>
                                          <p:spTgt spid="163"/>
                                        </p:tgtEl>
                                      </p:cBhvr>
                                    </p:animEffect>
                                  </p:childTnLst>
                                </p:cTn>
                              </p:par>
                              <p:par>
                                <p:cTn id="8" presetID="10" presetClass="entr" presetSubtype="0" fill="hold" nodeType="withEffect">
                                  <p:stCondLst>
                                    <p:cond delay="0"/>
                                  </p:stCondLst>
                                  <p:childTnLst>
                                    <p:set>
                                      <p:cBhvr>
                                        <p:cTn id="9" dur="1" fill="hold">
                                          <p:stCondLst>
                                            <p:cond delay="0"/>
                                          </p:stCondLst>
                                        </p:cTn>
                                        <p:tgtEl>
                                          <p:spTgt spid="164"/>
                                        </p:tgtEl>
                                        <p:attrNameLst>
                                          <p:attrName>style.visibility</p:attrName>
                                        </p:attrNameLst>
                                      </p:cBhvr>
                                      <p:to>
                                        <p:strVal val="visible"/>
                                      </p:to>
                                    </p:set>
                                    <p:animEffect transition="in" filter="fade">
                                      <p:cBhvr>
                                        <p:cTn id="10" dur="1000"/>
                                        <p:tgtEl>
                                          <p:spTgt spid="164"/>
                                        </p:tgtEl>
                                      </p:cBhvr>
                                    </p:animEffect>
                                  </p:childTnLst>
                                </p:cTn>
                              </p:par>
                              <p:par>
                                <p:cTn id="11" presetID="10" presetClass="entr" presetSubtype="0" fill="hold" nodeType="withEffect">
                                  <p:stCondLst>
                                    <p:cond delay="0"/>
                                  </p:stCondLst>
                                  <p:childTnLst>
                                    <p:set>
                                      <p:cBhvr>
                                        <p:cTn id="12" dur="1" fill="hold">
                                          <p:stCondLst>
                                            <p:cond delay="0"/>
                                          </p:stCondLst>
                                        </p:cTn>
                                        <p:tgtEl>
                                          <p:spTgt spid="165"/>
                                        </p:tgtEl>
                                        <p:attrNameLst>
                                          <p:attrName>style.visibility</p:attrName>
                                        </p:attrNameLst>
                                      </p:cBhvr>
                                      <p:to>
                                        <p:strVal val="visible"/>
                                      </p:to>
                                    </p:set>
                                    <p:animEffect transition="in" filter="fade">
                                      <p:cBhvr>
                                        <p:cTn id="13" dur="1000"/>
                                        <p:tgtEl>
                                          <p:spTgt spid="165"/>
                                        </p:tgtEl>
                                      </p:cBhvr>
                                    </p:animEffect>
                                  </p:childTnLst>
                                </p:cTn>
                              </p:par>
                              <p:par>
                                <p:cTn id="14" presetID="10" presetClass="entr" presetSubtype="0" fill="hold" nodeType="withEffect">
                                  <p:stCondLst>
                                    <p:cond delay="0"/>
                                  </p:stCondLst>
                                  <p:childTnLst>
                                    <p:set>
                                      <p:cBhvr>
                                        <p:cTn id="15" dur="1" fill="hold">
                                          <p:stCondLst>
                                            <p:cond delay="0"/>
                                          </p:stCondLst>
                                        </p:cTn>
                                        <p:tgtEl>
                                          <p:spTgt spid="166"/>
                                        </p:tgtEl>
                                        <p:attrNameLst>
                                          <p:attrName>style.visibility</p:attrName>
                                        </p:attrNameLst>
                                      </p:cBhvr>
                                      <p:to>
                                        <p:strVal val="visible"/>
                                      </p:to>
                                    </p:set>
                                    <p:animEffect transition="in" filter="fade">
                                      <p:cBhvr>
                                        <p:cTn id="16" dur="1000"/>
                                        <p:tgtEl>
                                          <p:spTgt spid="166"/>
                                        </p:tgtEl>
                                      </p:cBhvr>
                                    </p:animEffect>
                                  </p:childTnLst>
                                </p:cTn>
                              </p:par>
                              <p:par>
                                <p:cTn id="17" presetID="10" presetClass="entr" presetSubtype="0" fill="hold" nodeType="withEffect">
                                  <p:stCondLst>
                                    <p:cond delay="0"/>
                                  </p:stCondLst>
                                  <p:childTnLst>
                                    <p:set>
                                      <p:cBhvr>
                                        <p:cTn id="18" dur="1" fill="hold">
                                          <p:stCondLst>
                                            <p:cond delay="0"/>
                                          </p:stCondLst>
                                        </p:cTn>
                                        <p:tgtEl>
                                          <p:spTgt spid="167"/>
                                        </p:tgtEl>
                                        <p:attrNameLst>
                                          <p:attrName>style.visibility</p:attrName>
                                        </p:attrNameLst>
                                      </p:cBhvr>
                                      <p:to>
                                        <p:strVal val="visible"/>
                                      </p:to>
                                    </p:set>
                                    <p:animEffect transition="in" filter="fade">
                                      <p:cBhvr>
                                        <p:cTn id="19" dur="1000"/>
                                        <p:tgtEl>
                                          <p:spTgt spid="167"/>
                                        </p:tgtEl>
                                      </p:cBhvr>
                                    </p:animEffect>
                                  </p:childTnLst>
                                </p:cTn>
                              </p:par>
                              <p:par>
                                <p:cTn id="20" presetID="10" presetClass="entr" presetSubtype="0" fill="hold" nodeType="withEffect">
                                  <p:stCondLst>
                                    <p:cond delay="0"/>
                                  </p:stCondLst>
                                  <p:childTnLst>
                                    <p:set>
                                      <p:cBhvr>
                                        <p:cTn id="21" dur="1" fill="hold">
                                          <p:stCondLst>
                                            <p:cond delay="0"/>
                                          </p:stCondLst>
                                        </p:cTn>
                                        <p:tgtEl>
                                          <p:spTgt spid="168"/>
                                        </p:tgtEl>
                                        <p:attrNameLst>
                                          <p:attrName>style.visibility</p:attrName>
                                        </p:attrNameLst>
                                      </p:cBhvr>
                                      <p:to>
                                        <p:strVal val="visible"/>
                                      </p:to>
                                    </p:set>
                                    <p:animEffect transition="in" filter="fade">
                                      <p:cBhvr>
                                        <p:cTn id="22" dur="1000"/>
                                        <p:tgtEl>
                                          <p:spTgt spid="168"/>
                                        </p:tgtEl>
                                      </p:cBhvr>
                                    </p:animEffect>
                                  </p:childTnLst>
                                </p:cTn>
                              </p:par>
                              <p:par>
                                <p:cTn id="23" presetID="10" presetClass="entr" presetSubtype="0" fill="hold" nodeType="withEffect">
                                  <p:stCondLst>
                                    <p:cond delay="0"/>
                                  </p:stCondLst>
                                  <p:childTnLst>
                                    <p:set>
                                      <p:cBhvr>
                                        <p:cTn id="24" dur="1" fill="hold">
                                          <p:stCondLst>
                                            <p:cond delay="0"/>
                                          </p:stCondLst>
                                        </p:cTn>
                                        <p:tgtEl>
                                          <p:spTgt spid="169"/>
                                        </p:tgtEl>
                                        <p:attrNameLst>
                                          <p:attrName>style.visibility</p:attrName>
                                        </p:attrNameLst>
                                      </p:cBhvr>
                                      <p:to>
                                        <p:strVal val="visible"/>
                                      </p:to>
                                    </p:set>
                                    <p:animEffect transition="in" filter="fade">
                                      <p:cBhvr>
                                        <p:cTn id="25" dur="1000"/>
                                        <p:tgtEl>
                                          <p:spTgt spid="169"/>
                                        </p:tgtEl>
                                      </p:cBhvr>
                                    </p:animEffect>
                                  </p:childTnLst>
                                </p:cTn>
                              </p:par>
                              <p:par>
                                <p:cTn id="26" presetID="10" presetClass="entr" presetSubtype="0" fill="hold" nodeType="withEffect">
                                  <p:stCondLst>
                                    <p:cond delay="0"/>
                                  </p:stCondLst>
                                  <p:childTnLst>
                                    <p:set>
                                      <p:cBhvr>
                                        <p:cTn id="27" dur="1" fill="hold">
                                          <p:stCondLst>
                                            <p:cond delay="0"/>
                                          </p:stCondLst>
                                        </p:cTn>
                                        <p:tgtEl>
                                          <p:spTgt spid="170"/>
                                        </p:tgtEl>
                                        <p:attrNameLst>
                                          <p:attrName>style.visibility</p:attrName>
                                        </p:attrNameLst>
                                      </p:cBhvr>
                                      <p:to>
                                        <p:strVal val="visible"/>
                                      </p:to>
                                    </p:set>
                                    <p:animEffect transition="in" filter="fade">
                                      <p:cBhvr>
                                        <p:cTn id="28" dur="1000"/>
                                        <p:tgtEl>
                                          <p:spTgt spid="170"/>
                                        </p:tgtEl>
                                      </p:cBhvr>
                                    </p:animEffect>
                                  </p:childTnLst>
                                </p:cTn>
                              </p:par>
                              <p:par>
                                <p:cTn id="29" presetID="10" presetClass="entr" presetSubtype="0" fill="hold" nodeType="withEffect">
                                  <p:stCondLst>
                                    <p:cond delay="0"/>
                                  </p:stCondLst>
                                  <p:childTnLst>
                                    <p:set>
                                      <p:cBhvr>
                                        <p:cTn id="30" dur="1" fill="hold">
                                          <p:stCondLst>
                                            <p:cond delay="0"/>
                                          </p:stCondLst>
                                        </p:cTn>
                                        <p:tgtEl>
                                          <p:spTgt spid="171"/>
                                        </p:tgtEl>
                                        <p:attrNameLst>
                                          <p:attrName>style.visibility</p:attrName>
                                        </p:attrNameLst>
                                      </p:cBhvr>
                                      <p:to>
                                        <p:strVal val="visible"/>
                                      </p:to>
                                    </p:set>
                                    <p:animEffect transition="in" filter="fade">
                                      <p:cBhvr>
                                        <p:cTn id="31" dur="1000"/>
                                        <p:tgtEl>
                                          <p:spTgt spid="171"/>
                                        </p:tgtEl>
                                      </p:cBhvr>
                                    </p:animEffect>
                                  </p:childTnLst>
                                </p:cTn>
                              </p:par>
                              <p:par>
                                <p:cTn id="32" presetID="10" presetClass="entr" presetSubtype="0" fill="hold" nodeType="withEffect">
                                  <p:stCondLst>
                                    <p:cond delay="0"/>
                                  </p:stCondLst>
                                  <p:childTnLst>
                                    <p:set>
                                      <p:cBhvr>
                                        <p:cTn id="33" dur="1" fill="hold">
                                          <p:stCondLst>
                                            <p:cond delay="0"/>
                                          </p:stCondLst>
                                        </p:cTn>
                                        <p:tgtEl>
                                          <p:spTgt spid="172"/>
                                        </p:tgtEl>
                                        <p:attrNameLst>
                                          <p:attrName>style.visibility</p:attrName>
                                        </p:attrNameLst>
                                      </p:cBhvr>
                                      <p:to>
                                        <p:strVal val="visible"/>
                                      </p:to>
                                    </p:set>
                                    <p:animEffect transition="in" filter="fade">
                                      <p:cBhvr>
                                        <p:cTn id="34" dur="1000"/>
                                        <p:tgtEl>
                                          <p:spTgt spid="172"/>
                                        </p:tgtEl>
                                      </p:cBhvr>
                                    </p:animEffect>
                                  </p:childTnLst>
                                </p:cTn>
                              </p:par>
                              <p:par>
                                <p:cTn id="35" presetID="10" presetClass="entr" presetSubtype="0" fill="hold" nodeType="withEffect">
                                  <p:stCondLst>
                                    <p:cond delay="0"/>
                                  </p:stCondLst>
                                  <p:childTnLst>
                                    <p:set>
                                      <p:cBhvr>
                                        <p:cTn id="36" dur="1" fill="hold">
                                          <p:stCondLst>
                                            <p:cond delay="0"/>
                                          </p:stCondLst>
                                        </p:cTn>
                                        <p:tgtEl>
                                          <p:spTgt spid="173"/>
                                        </p:tgtEl>
                                        <p:attrNameLst>
                                          <p:attrName>style.visibility</p:attrName>
                                        </p:attrNameLst>
                                      </p:cBhvr>
                                      <p:to>
                                        <p:strVal val="visible"/>
                                      </p:to>
                                    </p:set>
                                    <p:animEffect transition="in" filter="fade">
                                      <p:cBhvr>
                                        <p:cTn id="37" dur="1000"/>
                                        <p:tgtEl>
                                          <p:spTgt spid="173"/>
                                        </p:tgtEl>
                                      </p:cBhvr>
                                    </p:animEffect>
                                  </p:childTnLst>
                                </p:cTn>
                              </p:par>
                              <p:par>
                                <p:cTn id="38" presetID="10" presetClass="entr" presetSubtype="0" fill="hold" nodeType="withEffect">
                                  <p:stCondLst>
                                    <p:cond delay="0"/>
                                  </p:stCondLst>
                                  <p:childTnLst>
                                    <p:set>
                                      <p:cBhvr>
                                        <p:cTn id="39" dur="1" fill="hold">
                                          <p:stCondLst>
                                            <p:cond delay="0"/>
                                          </p:stCondLst>
                                        </p:cTn>
                                        <p:tgtEl>
                                          <p:spTgt spid="174"/>
                                        </p:tgtEl>
                                        <p:attrNameLst>
                                          <p:attrName>style.visibility</p:attrName>
                                        </p:attrNameLst>
                                      </p:cBhvr>
                                      <p:to>
                                        <p:strVal val="visible"/>
                                      </p:to>
                                    </p:set>
                                    <p:animEffect transition="in" filter="fade">
                                      <p:cBhvr>
                                        <p:cTn id="40" dur="1000"/>
                                        <p:tgtEl>
                                          <p:spTgt spid="174"/>
                                        </p:tgtEl>
                                      </p:cBhvr>
                                    </p:animEffect>
                                  </p:childTnLst>
                                </p:cTn>
                              </p:par>
                              <p:par>
                                <p:cTn id="41" presetID="10" presetClass="entr" presetSubtype="0" fill="hold" nodeType="withEffect">
                                  <p:stCondLst>
                                    <p:cond delay="0"/>
                                  </p:stCondLst>
                                  <p:childTnLst>
                                    <p:set>
                                      <p:cBhvr>
                                        <p:cTn id="42" dur="1" fill="hold">
                                          <p:stCondLst>
                                            <p:cond delay="0"/>
                                          </p:stCondLst>
                                        </p:cTn>
                                        <p:tgtEl>
                                          <p:spTgt spid="175"/>
                                        </p:tgtEl>
                                        <p:attrNameLst>
                                          <p:attrName>style.visibility</p:attrName>
                                        </p:attrNameLst>
                                      </p:cBhvr>
                                      <p:to>
                                        <p:strVal val="visible"/>
                                      </p:to>
                                    </p:set>
                                    <p:animEffect transition="in" filter="fade">
                                      <p:cBhvr>
                                        <p:cTn id="43" dur="1000"/>
                                        <p:tgtEl>
                                          <p:spTgt spid="175"/>
                                        </p:tgtEl>
                                      </p:cBhvr>
                                    </p:animEffect>
                                  </p:childTnLst>
                                </p:cTn>
                              </p:par>
                              <p:par>
                                <p:cTn id="44" presetID="10" presetClass="entr" presetSubtype="0" fill="hold" nodeType="withEffect">
                                  <p:stCondLst>
                                    <p:cond delay="0"/>
                                  </p:stCondLst>
                                  <p:childTnLst>
                                    <p:set>
                                      <p:cBhvr>
                                        <p:cTn id="45" dur="1" fill="hold">
                                          <p:stCondLst>
                                            <p:cond delay="0"/>
                                          </p:stCondLst>
                                        </p:cTn>
                                        <p:tgtEl>
                                          <p:spTgt spid="176"/>
                                        </p:tgtEl>
                                        <p:attrNameLst>
                                          <p:attrName>style.visibility</p:attrName>
                                        </p:attrNameLst>
                                      </p:cBhvr>
                                      <p:to>
                                        <p:strVal val="visible"/>
                                      </p:to>
                                    </p:set>
                                    <p:animEffect transition="in" filter="fade">
                                      <p:cBhvr>
                                        <p:cTn id="46" dur="1000"/>
                                        <p:tgtEl>
                                          <p:spTgt spid="176"/>
                                        </p:tgtEl>
                                      </p:cBhvr>
                                    </p:animEffect>
                                  </p:childTnLst>
                                </p:cTn>
                              </p:par>
                              <p:par>
                                <p:cTn id="47" presetID="10" presetClass="entr" presetSubtype="0" fill="hold" nodeType="withEffect">
                                  <p:stCondLst>
                                    <p:cond delay="0"/>
                                  </p:stCondLst>
                                  <p:childTnLst>
                                    <p:set>
                                      <p:cBhvr>
                                        <p:cTn id="48" dur="1" fill="hold">
                                          <p:stCondLst>
                                            <p:cond delay="0"/>
                                          </p:stCondLst>
                                        </p:cTn>
                                        <p:tgtEl>
                                          <p:spTgt spid="177"/>
                                        </p:tgtEl>
                                        <p:attrNameLst>
                                          <p:attrName>style.visibility</p:attrName>
                                        </p:attrNameLst>
                                      </p:cBhvr>
                                      <p:to>
                                        <p:strVal val="visible"/>
                                      </p:to>
                                    </p:set>
                                    <p:animEffect transition="in" filter="fade">
                                      <p:cBhvr>
                                        <p:cTn id="49" dur="1000"/>
                                        <p:tgtEl>
                                          <p:spTgt spid="177"/>
                                        </p:tgtEl>
                                      </p:cBhvr>
                                    </p:animEffect>
                                  </p:childTnLst>
                                </p:cTn>
                              </p:par>
                              <p:par>
                                <p:cTn id="50" presetID="10" presetClass="entr" presetSubtype="0" fill="hold" nodeType="withEffect">
                                  <p:stCondLst>
                                    <p:cond delay="0"/>
                                  </p:stCondLst>
                                  <p:childTnLst>
                                    <p:set>
                                      <p:cBhvr>
                                        <p:cTn id="51" dur="1" fill="hold">
                                          <p:stCondLst>
                                            <p:cond delay="0"/>
                                          </p:stCondLst>
                                        </p:cTn>
                                        <p:tgtEl>
                                          <p:spTgt spid="178"/>
                                        </p:tgtEl>
                                        <p:attrNameLst>
                                          <p:attrName>style.visibility</p:attrName>
                                        </p:attrNameLst>
                                      </p:cBhvr>
                                      <p:to>
                                        <p:strVal val="visible"/>
                                      </p:to>
                                    </p:set>
                                    <p:animEffect transition="in" filter="fade">
                                      <p:cBhvr>
                                        <p:cTn id="52" dur="1000"/>
                                        <p:tgtEl>
                                          <p:spTgt spid="178"/>
                                        </p:tgtEl>
                                      </p:cBhvr>
                                    </p:animEffect>
                                  </p:childTnLst>
                                </p:cTn>
                              </p:par>
                              <p:par>
                                <p:cTn id="53" presetID="10" presetClass="entr" presetSubtype="0" fill="hold" nodeType="withEffect">
                                  <p:stCondLst>
                                    <p:cond delay="0"/>
                                  </p:stCondLst>
                                  <p:childTnLst>
                                    <p:set>
                                      <p:cBhvr>
                                        <p:cTn id="54" dur="1" fill="hold">
                                          <p:stCondLst>
                                            <p:cond delay="0"/>
                                          </p:stCondLst>
                                        </p:cTn>
                                        <p:tgtEl>
                                          <p:spTgt spid="179"/>
                                        </p:tgtEl>
                                        <p:attrNameLst>
                                          <p:attrName>style.visibility</p:attrName>
                                        </p:attrNameLst>
                                      </p:cBhvr>
                                      <p:to>
                                        <p:strVal val="visible"/>
                                      </p:to>
                                    </p:set>
                                    <p:animEffect transition="in" filter="fade">
                                      <p:cBhvr>
                                        <p:cTn id="55" dur="1000"/>
                                        <p:tgtEl>
                                          <p:spTgt spid="179"/>
                                        </p:tgtEl>
                                      </p:cBhvr>
                                    </p:animEffect>
                                  </p:childTnLst>
                                </p:cTn>
                              </p:par>
                              <p:par>
                                <p:cTn id="56" presetID="10" presetClass="entr" presetSubtype="0" fill="hold" nodeType="withEffect">
                                  <p:stCondLst>
                                    <p:cond delay="0"/>
                                  </p:stCondLst>
                                  <p:childTnLst>
                                    <p:set>
                                      <p:cBhvr>
                                        <p:cTn id="57" dur="1" fill="hold">
                                          <p:stCondLst>
                                            <p:cond delay="0"/>
                                          </p:stCondLst>
                                        </p:cTn>
                                        <p:tgtEl>
                                          <p:spTgt spid="180"/>
                                        </p:tgtEl>
                                        <p:attrNameLst>
                                          <p:attrName>style.visibility</p:attrName>
                                        </p:attrNameLst>
                                      </p:cBhvr>
                                      <p:to>
                                        <p:strVal val="visible"/>
                                      </p:to>
                                    </p:set>
                                    <p:animEffect transition="in" filter="fade">
                                      <p:cBhvr>
                                        <p:cTn id="58" dur="1000"/>
                                        <p:tgtEl>
                                          <p:spTgt spid="180"/>
                                        </p:tgtEl>
                                      </p:cBhvr>
                                    </p:animEffect>
                                  </p:childTnLst>
                                </p:cTn>
                              </p:par>
                              <p:par>
                                <p:cTn id="59" presetID="10" presetClass="entr" presetSubtype="0" fill="hold" nodeType="withEffect">
                                  <p:stCondLst>
                                    <p:cond delay="0"/>
                                  </p:stCondLst>
                                  <p:childTnLst>
                                    <p:set>
                                      <p:cBhvr>
                                        <p:cTn id="60" dur="1" fill="hold">
                                          <p:stCondLst>
                                            <p:cond delay="0"/>
                                          </p:stCondLst>
                                        </p:cTn>
                                        <p:tgtEl>
                                          <p:spTgt spid="181"/>
                                        </p:tgtEl>
                                        <p:attrNameLst>
                                          <p:attrName>style.visibility</p:attrName>
                                        </p:attrNameLst>
                                      </p:cBhvr>
                                      <p:to>
                                        <p:strVal val="visible"/>
                                      </p:to>
                                    </p:set>
                                    <p:animEffect transition="in" filter="fade">
                                      <p:cBhvr>
                                        <p:cTn id="61" dur="1000"/>
                                        <p:tgtEl>
                                          <p:spTgt spid="181"/>
                                        </p:tgtEl>
                                      </p:cBhvr>
                                    </p:animEffect>
                                  </p:childTnLst>
                                </p:cTn>
                              </p:par>
                              <p:par>
                                <p:cTn id="62" presetID="10" presetClass="entr" presetSubtype="0" fill="hold" nodeType="withEffect">
                                  <p:stCondLst>
                                    <p:cond delay="0"/>
                                  </p:stCondLst>
                                  <p:childTnLst>
                                    <p:set>
                                      <p:cBhvr>
                                        <p:cTn id="63" dur="1" fill="hold">
                                          <p:stCondLst>
                                            <p:cond delay="0"/>
                                          </p:stCondLst>
                                        </p:cTn>
                                        <p:tgtEl>
                                          <p:spTgt spid="182"/>
                                        </p:tgtEl>
                                        <p:attrNameLst>
                                          <p:attrName>style.visibility</p:attrName>
                                        </p:attrNameLst>
                                      </p:cBhvr>
                                      <p:to>
                                        <p:strVal val="visible"/>
                                      </p:to>
                                    </p:set>
                                    <p:animEffect transition="in" filter="fade">
                                      <p:cBhvr>
                                        <p:cTn id="64" dur="1000"/>
                                        <p:tgtEl>
                                          <p:spTgt spid="182"/>
                                        </p:tgtEl>
                                      </p:cBhvr>
                                    </p:animEffect>
                                  </p:childTnLst>
                                </p:cTn>
                              </p:par>
                              <p:par>
                                <p:cTn id="65" presetID="10" presetClass="entr" presetSubtype="0" fill="hold" nodeType="withEffect">
                                  <p:stCondLst>
                                    <p:cond delay="0"/>
                                  </p:stCondLst>
                                  <p:childTnLst>
                                    <p:set>
                                      <p:cBhvr>
                                        <p:cTn id="66" dur="1" fill="hold">
                                          <p:stCondLst>
                                            <p:cond delay="0"/>
                                          </p:stCondLst>
                                        </p:cTn>
                                        <p:tgtEl>
                                          <p:spTgt spid="183"/>
                                        </p:tgtEl>
                                        <p:attrNameLst>
                                          <p:attrName>style.visibility</p:attrName>
                                        </p:attrNameLst>
                                      </p:cBhvr>
                                      <p:to>
                                        <p:strVal val="visible"/>
                                      </p:to>
                                    </p:set>
                                    <p:animEffect transition="in" filter="fade">
                                      <p:cBhvr>
                                        <p:cTn id="67" dur="1000"/>
                                        <p:tgtEl>
                                          <p:spTgt spid="183"/>
                                        </p:tgtEl>
                                      </p:cBhvr>
                                    </p:animEffect>
                                  </p:childTnLst>
                                </p:cTn>
                              </p:par>
                              <p:par>
                                <p:cTn id="68" presetID="10" presetClass="entr" presetSubtype="0" fill="hold" nodeType="withEffect">
                                  <p:stCondLst>
                                    <p:cond delay="0"/>
                                  </p:stCondLst>
                                  <p:childTnLst>
                                    <p:set>
                                      <p:cBhvr>
                                        <p:cTn id="69" dur="1" fill="hold">
                                          <p:stCondLst>
                                            <p:cond delay="0"/>
                                          </p:stCondLst>
                                        </p:cTn>
                                        <p:tgtEl>
                                          <p:spTgt spid="184"/>
                                        </p:tgtEl>
                                        <p:attrNameLst>
                                          <p:attrName>style.visibility</p:attrName>
                                        </p:attrNameLst>
                                      </p:cBhvr>
                                      <p:to>
                                        <p:strVal val="visible"/>
                                      </p:to>
                                    </p:set>
                                    <p:animEffect transition="in" filter="fade">
                                      <p:cBhvr>
                                        <p:cTn id="70" dur="1000"/>
                                        <p:tgtEl>
                                          <p:spTgt spid="184"/>
                                        </p:tgtEl>
                                      </p:cBhvr>
                                    </p:animEffect>
                                  </p:childTnLst>
                                </p:cTn>
                              </p:par>
                              <p:par>
                                <p:cTn id="71" presetID="10" presetClass="entr" presetSubtype="0" fill="hold" nodeType="withEffect">
                                  <p:stCondLst>
                                    <p:cond delay="0"/>
                                  </p:stCondLst>
                                  <p:childTnLst>
                                    <p:set>
                                      <p:cBhvr>
                                        <p:cTn id="72" dur="1" fill="hold">
                                          <p:stCondLst>
                                            <p:cond delay="0"/>
                                          </p:stCondLst>
                                        </p:cTn>
                                        <p:tgtEl>
                                          <p:spTgt spid="185"/>
                                        </p:tgtEl>
                                        <p:attrNameLst>
                                          <p:attrName>style.visibility</p:attrName>
                                        </p:attrNameLst>
                                      </p:cBhvr>
                                      <p:to>
                                        <p:strVal val="visible"/>
                                      </p:to>
                                    </p:set>
                                    <p:animEffect transition="in" filter="fade">
                                      <p:cBhvr>
                                        <p:cTn id="73" dur="1000"/>
                                        <p:tgtEl>
                                          <p:spTgt spid="185"/>
                                        </p:tgtEl>
                                      </p:cBhvr>
                                    </p:animEffect>
                                  </p:childTnLst>
                                </p:cTn>
                              </p:par>
                              <p:par>
                                <p:cTn id="74" presetID="10" presetClass="entr" presetSubtype="0" fill="hold" nodeType="withEffect">
                                  <p:stCondLst>
                                    <p:cond delay="0"/>
                                  </p:stCondLst>
                                  <p:childTnLst>
                                    <p:set>
                                      <p:cBhvr>
                                        <p:cTn id="75" dur="1" fill="hold">
                                          <p:stCondLst>
                                            <p:cond delay="0"/>
                                          </p:stCondLst>
                                        </p:cTn>
                                        <p:tgtEl>
                                          <p:spTgt spid="186"/>
                                        </p:tgtEl>
                                        <p:attrNameLst>
                                          <p:attrName>style.visibility</p:attrName>
                                        </p:attrNameLst>
                                      </p:cBhvr>
                                      <p:to>
                                        <p:strVal val="visible"/>
                                      </p:to>
                                    </p:set>
                                    <p:animEffect transition="in" filter="fade">
                                      <p:cBhvr>
                                        <p:cTn id="76" dur="1000"/>
                                        <p:tgtEl>
                                          <p:spTgt spid="186"/>
                                        </p:tgtEl>
                                      </p:cBhvr>
                                    </p:animEffect>
                                  </p:childTnLst>
                                </p:cTn>
                              </p:par>
                              <p:par>
                                <p:cTn id="77" presetID="10" presetClass="entr" presetSubtype="0" fill="hold" nodeType="withEffect">
                                  <p:stCondLst>
                                    <p:cond delay="0"/>
                                  </p:stCondLst>
                                  <p:childTnLst>
                                    <p:set>
                                      <p:cBhvr>
                                        <p:cTn id="78" dur="1" fill="hold">
                                          <p:stCondLst>
                                            <p:cond delay="0"/>
                                          </p:stCondLst>
                                        </p:cTn>
                                        <p:tgtEl>
                                          <p:spTgt spid="187"/>
                                        </p:tgtEl>
                                        <p:attrNameLst>
                                          <p:attrName>style.visibility</p:attrName>
                                        </p:attrNameLst>
                                      </p:cBhvr>
                                      <p:to>
                                        <p:strVal val="visible"/>
                                      </p:to>
                                    </p:set>
                                    <p:animEffect transition="in" filter="fade">
                                      <p:cBhvr>
                                        <p:cTn id="79" dur="1000"/>
                                        <p:tgtEl>
                                          <p:spTgt spid="187"/>
                                        </p:tgtEl>
                                      </p:cBhvr>
                                    </p:animEffect>
                                  </p:childTnLst>
                                </p:cTn>
                              </p:par>
                              <p:par>
                                <p:cTn id="80" presetID="10" presetClass="entr" presetSubtype="0" fill="hold" nodeType="withEffect">
                                  <p:stCondLst>
                                    <p:cond delay="0"/>
                                  </p:stCondLst>
                                  <p:childTnLst>
                                    <p:set>
                                      <p:cBhvr>
                                        <p:cTn id="81" dur="1" fill="hold">
                                          <p:stCondLst>
                                            <p:cond delay="0"/>
                                          </p:stCondLst>
                                        </p:cTn>
                                        <p:tgtEl>
                                          <p:spTgt spid="188"/>
                                        </p:tgtEl>
                                        <p:attrNameLst>
                                          <p:attrName>style.visibility</p:attrName>
                                        </p:attrNameLst>
                                      </p:cBhvr>
                                      <p:to>
                                        <p:strVal val="visible"/>
                                      </p:to>
                                    </p:set>
                                    <p:animEffect transition="in" filter="fade">
                                      <p:cBhvr>
                                        <p:cTn id="82" dur="1000"/>
                                        <p:tgtEl>
                                          <p:spTgt spid="188"/>
                                        </p:tgtEl>
                                      </p:cBhvr>
                                    </p:animEffect>
                                  </p:childTnLst>
                                </p:cTn>
                              </p:par>
                              <p:par>
                                <p:cTn id="83" presetID="10" presetClass="entr" presetSubtype="0" fill="hold" nodeType="withEffect">
                                  <p:stCondLst>
                                    <p:cond delay="0"/>
                                  </p:stCondLst>
                                  <p:childTnLst>
                                    <p:set>
                                      <p:cBhvr>
                                        <p:cTn id="84" dur="1" fill="hold">
                                          <p:stCondLst>
                                            <p:cond delay="0"/>
                                          </p:stCondLst>
                                        </p:cTn>
                                        <p:tgtEl>
                                          <p:spTgt spid="189"/>
                                        </p:tgtEl>
                                        <p:attrNameLst>
                                          <p:attrName>style.visibility</p:attrName>
                                        </p:attrNameLst>
                                      </p:cBhvr>
                                      <p:to>
                                        <p:strVal val="visible"/>
                                      </p:to>
                                    </p:set>
                                    <p:animEffect transition="in" filter="fade">
                                      <p:cBhvr>
                                        <p:cTn id="85" dur="1000"/>
                                        <p:tgtEl>
                                          <p:spTgt spid="189"/>
                                        </p:tgtEl>
                                      </p:cBhvr>
                                    </p:animEffect>
                                  </p:childTnLst>
                                </p:cTn>
                              </p:par>
                              <p:par>
                                <p:cTn id="86" presetID="10" presetClass="entr" presetSubtype="0" fill="hold" nodeType="withEffect">
                                  <p:stCondLst>
                                    <p:cond delay="0"/>
                                  </p:stCondLst>
                                  <p:childTnLst>
                                    <p:set>
                                      <p:cBhvr>
                                        <p:cTn id="87" dur="1" fill="hold">
                                          <p:stCondLst>
                                            <p:cond delay="0"/>
                                          </p:stCondLst>
                                        </p:cTn>
                                        <p:tgtEl>
                                          <p:spTgt spid="190"/>
                                        </p:tgtEl>
                                        <p:attrNameLst>
                                          <p:attrName>style.visibility</p:attrName>
                                        </p:attrNameLst>
                                      </p:cBhvr>
                                      <p:to>
                                        <p:strVal val="visible"/>
                                      </p:to>
                                    </p:set>
                                    <p:animEffect transition="in" filter="fade">
                                      <p:cBhvr>
                                        <p:cTn id="88" dur="1000"/>
                                        <p:tgtEl>
                                          <p:spTgt spid="190"/>
                                        </p:tgtEl>
                                      </p:cBhvr>
                                    </p:animEffect>
                                  </p:childTnLst>
                                </p:cTn>
                              </p:par>
                              <p:par>
                                <p:cTn id="89" presetID="10" presetClass="entr" presetSubtype="0" fill="hold" nodeType="withEffect">
                                  <p:stCondLst>
                                    <p:cond delay="0"/>
                                  </p:stCondLst>
                                  <p:childTnLst>
                                    <p:set>
                                      <p:cBhvr>
                                        <p:cTn id="90" dur="1" fill="hold">
                                          <p:stCondLst>
                                            <p:cond delay="0"/>
                                          </p:stCondLst>
                                        </p:cTn>
                                        <p:tgtEl>
                                          <p:spTgt spid="191"/>
                                        </p:tgtEl>
                                        <p:attrNameLst>
                                          <p:attrName>style.visibility</p:attrName>
                                        </p:attrNameLst>
                                      </p:cBhvr>
                                      <p:to>
                                        <p:strVal val="visible"/>
                                      </p:to>
                                    </p:set>
                                    <p:animEffect transition="in" filter="fade">
                                      <p:cBhvr>
                                        <p:cTn id="91" dur="1000"/>
                                        <p:tgtEl>
                                          <p:spTgt spid="191"/>
                                        </p:tgtEl>
                                      </p:cBhvr>
                                    </p:animEffect>
                                  </p:childTnLst>
                                </p:cTn>
                              </p:par>
                              <p:par>
                                <p:cTn id="92" presetID="10" presetClass="entr" presetSubtype="0" fill="hold" nodeType="withEffect">
                                  <p:stCondLst>
                                    <p:cond delay="0"/>
                                  </p:stCondLst>
                                  <p:childTnLst>
                                    <p:set>
                                      <p:cBhvr>
                                        <p:cTn id="93" dur="1" fill="hold">
                                          <p:stCondLst>
                                            <p:cond delay="0"/>
                                          </p:stCondLst>
                                        </p:cTn>
                                        <p:tgtEl>
                                          <p:spTgt spid="192"/>
                                        </p:tgtEl>
                                        <p:attrNameLst>
                                          <p:attrName>style.visibility</p:attrName>
                                        </p:attrNameLst>
                                      </p:cBhvr>
                                      <p:to>
                                        <p:strVal val="visible"/>
                                      </p:to>
                                    </p:set>
                                    <p:animEffect transition="in" filter="fade">
                                      <p:cBhvr>
                                        <p:cTn id="94" dur="1000"/>
                                        <p:tgtEl>
                                          <p:spTgt spid="192"/>
                                        </p:tgtEl>
                                      </p:cBhvr>
                                    </p:animEffect>
                                  </p:childTnLst>
                                </p:cTn>
                              </p:par>
                              <p:par>
                                <p:cTn id="95" presetID="10" presetClass="entr" presetSubtype="0" fill="hold" nodeType="withEffect">
                                  <p:stCondLst>
                                    <p:cond delay="0"/>
                                  </p:stCondLst>
                                  <p:childTnLst>
                                    <p:set>
                                      <p:cBhvr>
                                        <p:cTn id="96" dur="1" fill="hold">
                                          <p:stCondLst>
                                            <p:cond delay="0"/>
                                          </p:stCondLst>
                                        </p:cTn>
                                        <p:tgtEl>
                                          <p:spTgt spid="193"/>
                                        </p:tgtEl>
                                        <p:attrNameLst>
                                          <p:attrName>style.visibility</p:attrName>
                                        </p:attrNameLst>
                                      </p:cBhvr>
                                      <p:to>
                                        <p:strVal val="visible"/>
                                      </p:to>
                                    </p:set>
                                    <p:animEffect transition="in" filter="fade">
                                      <p:cBhvr>
                                        <p:cTn id="97" dur="1000"/>
                                        <p:tgtEl>
                                          <p:spTgt spid="193"/>
                                        </p:tgtEl>
                                      </p:cBhvr>
                                    </p:animEffect>
                                  </p:childTnLst>
                                </p:cTn>
                              </p:par>
                              <p:par>
                                <p:cTn id="98" presetID="10" presetClass="entr" presetSubtype="0" fill="hold" nodeType="withEffect">
                                  <p:stCondLst>
                                    <p:cond delay="0"/>
                                  </p:stCondLst>
                                  <p:childTnLst>
                                    <p:set>
                                      <p:cBhvr>
                                        <p:cTn id="99" dur="1" fill="hold">
                                          <p:stCondLst>
                                            <p:cond delay="0"/>
                                          </p:stCondLst>
                                        </p:cTn>
                                        <p:tgtEl>
                                          <p:spTgt spid="194"/>
                                        </p:tgtEl>
                                        <p:attrNameLst>
                                          <p:attrName>style.visibility</p:attrName>
                                        </p:attrNameLst>
                                      </p:cBhvr>
                                      <p:to>
                                        <p:strVal val="visible"/>
                                      </p:to>
                                    </p:set>
                                    <p:animEffect transition="in" filter="fade">
                                      <p:cBhvr>
                                        <p:cTn id="100" dur="1000"/>
                                        <p:tgtEl>
                                          <p:spTgt spid="194"/>
                                        </p:tgtEl>
                                      </p:cBhvr>
                                    </p:animEffect>
                                  </p:childTnLst>
                                </p:cTn>
                              </p:par>
                              <p:par>
                                <p:cTn id="101" presetID="10" presetClass="entr" presetSubtype="0" fill="hold" nodeType="withEffect">
                                  <p:stCondLst>
                                    <p:cond delay="0"/>
                                  </p:stCondLst>
                                  <p:childTnLst>
                                    <p:set>
                                      <p:cBhvr>
                                        <p:cTn id="102" dur="1" fill="hold">
                                          <p:stCondLst>
                                            <p:cond delay="0"/>
                                          </p:stCondLst>
                                        </p:cTn>
                                        <p:tgtEl>
                                          <p:spTgt spid="195"/>
                                        </p:tgtEl>
                                        <p:attrNameLst>
                                          <p:attrName>style.visibility</p:attrName>
                                        </p:attrNameLst>
                                      </p:cBhvr>
                                      <p:to>
                                        <p:strVal val="visible"/>
                                      </p:to>
                                    </p:set>
                                    <p:animEffect transition="in" filter="fade">
                                      <p:cBhvr>
                                        <p:cTn id="103" dur="1000"/>
                                        <p:tgtEl>
                                          <p:spTgt spid="195"/>
                                        </p:tgtEl>
                                      </p:cBhvr>
                                    </p:animEffect>
                                  </p:childTnLst>
                                </p:cTn>
                              </p:par>
                              <p:par>
                                <p:cTn id="104" presetID="10" presetClass="entr" presetSubtype="0" fill="hold" nodeType="withEffect">
                                  <p:stCondLst>
                                    <p:cond delay="0"/>
                                  </p:stCondLst>
                                  <p:childTnLst>
                                    <p:set>
                                      <p:cBhvr>
                                        <p:cTn id="105" dur="1" fill="hold">
                                          <p:stCondLst>
                                            <p:cond delay="0"/>
                                          </p:stCondLst>
                                        </p:cTn>
                                        <p:tgtEl>
                                          <p:spTgt spid="196"/>
                                        </p:tgtEl>
                                        <p:attrNameLst>
                                          <p:attrName>style.visibility</p:attrName>
                                        </p:attrNameLst>
                                      </p:cBhvr>
                                      <p:to>
                                        <p:strVal val="visible"/>
                                      </p:to>
                                    </p:set>
                                    <p:animEffect transition="in" filter="fade">
                                      <p:cBhvr>
                                        <p:cTn id="106" dur="1000"/>
                                        <p:tgtEl>
                                          <p:spTgt spid="196"/>
                                        </p:tgtEl>
                                      </p:cBhvr>
                                    </p:animEffect>
                                  </p:childTnLst>
                                </p:cTn>
                              </p:par>
                              <p:par>
                                <p:cTn id="107" presetID="10" presetClass="entr" presetSubtype="0" fill="hold" nodeType="withEffect">
                                  <p:stCondLst>
                                    <p:cond delay="0"/>
                                  </p:stCondLst>
                                  <p:childTnLst>
                                    <p:set>
                                      <p:cBhvr>
                                        <p:cTn id="108" dur="1" fill="hold">
                                          <p:stCondLst>
                                            <p:cond delay="0"/>
                                          </p:stCondLst>
                                        </p:cTn>
                                        <p:tgtEl>
                                          <p:spTgt spid="197"/>
                                        </p:tgtEl>
                                        <p:attrNameLst>
                                          <p:attrName>style.visibility</p:attrName>
                                        </p:attrNameLst>
                                      </p:cBhvr>
                                      <p:to>
                                        <p:strVal val="visible"/>
                                      </p:to>
                                    </p:set>
                                    <p:animEffect transition="in" filter="fade">
                                      <p:cBhvr>
                                        <p:cTn id="109" dur="1000"/>
                                        <p:tgtEl>
                                          <p:spTgt spid="197"/>
                                        </p:tgtEl>
                                      </p:cBhvr>
                                    </p:animEffect>
                                  </p:childTnLst>
                                </p:cTn>
                              </p:par>
                              <p:par>
                                <p:cTn id="110" presetID="10" presetClass="entr" presetSubtype="0" fill="hold" nodeType="withEffect">
                                  <p:stCondLst>
                                    <p:cond delay="0"/>
                                  </p:stCondLst>
                                  <p:childTnLst>
                                    <p:set>
                                      <p:cBhvr>
                                        <p:cTn id="111" dur="1" fill="hold">
                                          <p:stCondLst>
                                            <p:cond delay="0"/>
                                          </p:stCondLst>
                                        </p:cTn>
                                        <p:tgtEl>
                                          <p:spTgt spid="198"/>
                                        </p:tgtEl>
                                        <p:attrNameLst>
                                          <p:attrName>style.visibility</p:attrName>
                                        </p:attrNameLst>
                                      </p:cBhvr>
                                      <p:to>
                                        <p:strVal val="visible"/>
                                      </p:to>
                                    </p:set>
                                    <p:animEffect transition="in" filter="fade">
                                      <p:cBhvr>
                                        <p:cTn id="112" dur="1000"/>
                                        <p:tgtEl>
                                          <p:spTgt spid="198"/>
                                        </p:tgtEl>
                                      </p:cBhvr>
                                    </p:animEffect>
                                  </p:childTnLst>
                                </p:cTn>
                              </p:par>
                              <p:par>
                                <p:cTn id="113" presetID="10" presetClass="entr" presetSubtype="0" fill="hold" nodeType="withEffect">
                                  <p:stCondLst>
                                    <p:cond delay="0"/>
                                  </p:stCondLst>
                                  <p:childTnLst>
                                    <p:set>
                                      <p:cBhvr>
                                        <p:cTn id="114" dur="1" fill="hold">
                                          <p:stCondLst>
                                            <p:cond delay="0"/>
                                          </p:stCondLst>
                                        </p:cTn>
                                        <p:tgtEl>
                                          <p:spTgt spid="199"/>
                                        </p:tgtEl>
                                        <p:attrNameLst>
                                          <p:attrName>style.visibility</p:attrName>
                                        </p:attrNameLst>
                                      </p:cBhvr>
                                      <p:to>
                                        <p:strVal val="visible"/>
                                      </p:to>
                                    </p:set>
                                    <p:animEffect transition="in" filter="fade">
                                      <p:cBhvr>
                                        <p:cTn id="115" dur="1000"/>
                                        <p:tgtEl>
                                          <p:spTgt spid="199"/>
                                        </p:tgtEl>
                                      </p:cBhvr>
                                    </p:animEffect>
                                  </p:childTnLst>
                                </p:cTn>
                              </p:par>
                              <p:par>
                                <p:cTn id="116" presetID="10" presetClass="entr" presetSubtype="0" fill="hold" nodeType="withEffect">
                                  <p:stCondLst>
                                    <p:cond delay="0"/>
                                  </p:stCondLst>
                                  <p:childTnLst>
                                    <p:set>
                                      <p:cBhvr>
                                        <p:cTn id="117" dur="1" fill="hold">
                                          <p:stCondLst>
                                            <p:cond delay="0"/>
                                          </p:stCondLst>
                                        </p:cTn>
                                        <p:tgtEl>
                                          <p:spTgt spid="200"/>
                                        </p:tgtEl>
                                        <p:attrNameLst>
                                          <p:attrName>style.visibility</p:attrName>
                                        </p:attrNameLst>
                                      </p:cBhvr>
                                      <p:to>
                                        <p:strVal val="visible"/>
                                      </p:to>
                                    </p:set>
                                    <p:animEffect transition="in" filter="fade">
                                      <p:cBhvr>
                                        <p:cTn id="118" dur="1000"/>
                                        <p:tgtEl>
                                          <p:spTgt spid="200"/>
                                        </p:tgtEl>
                                      </p:cBhvr>
                                    </p:animEffect>
                                  </p:childTnLst>
                                </p:cTn>
                              </p:par>
                              <p:par>
                                <p:cTn id="119" presetID="10" presetClass="entr" presetSubtype="0" fill="hold" nodeType="withEffect">
                                  <p:stCondLst>
                                    <p:cond delay="0"/>
                                  </p:stCondLst>
                                  <p:childTnLst>
                                    <p:set>
                                      <p:cBhvr>
                                        <p:cTn id="120" dur="1" fill="hold">
                                          <p:stCondLst>
                                            <p:cond delay="0"/>
                                          </p:stCondLst>
                                        </p:cTn>
                                        <p:tgtEl>
                                          <p:spTgt spid="201"/>
                                        </p:tgtEl>
                                        <p:attrNameLst>
                                          <p:attrName>style.visibility</p:attrName>
                                        </p:attrNameLst>
                                      </p:cBhvr>
                                      <p:to>
                                        <p:strVal val="visible"/>
                                      </p:to>
                                    </p:set>
                                    <p:animEffect transition="in" filter="fade">
                                      <p:cBhvr>
                                        <p:cTn id="121" dur="1000"/>
                                        <p:tgtEl>
                                          <p:spTgt spid="201"/>
                                        </p:tgtEl>
                                      </p:cBhvr>
                                    </p:animEffect>
                                  </p:childTnLst>
                                </p:cTn>
                              </p:par>
                              <p:par>
                                <p:cTn id="122" presetID="10" presetClass="entr" presetSubtype="0" fill="hold" nodeType="withEffect">
                                  <p:stCondLst>
                                    <p:cond delay="0"/>
                                  </p:stCondLst>
                                  <p:childTnLst>
                                    <p:set>
                                      <p:cBhvr>
                                        <p:cTn id="123" dur="1" fill="hold">
                                          <p:stCondLst>
                                            <p:cond delay="0"/>
                                          </p:stCondLst>
                                        </p:cTn>
                                        <p:tgtEl>
                                          <p:spTgt spid="202"/>
                                        </p:tgtEl>
                                        <p:attrNameLst>
                                          <p:attrName>style.visibility</p:attrName>
                                        </p:attrNameLst>
                                      </p:cBhvr>
                                      <p:to>
                                        <p:strVal val="visible"/>
                                      </p:to>
                                    </p:set>
                                    <p:animEffect transition="in" filter="fade">
                                      <p:cBhvr>
                                        <p:cTn id="124" dur="1000"/>
                                        <p:tgtEl>
                                          <p:spTgt spid="202"/>
                                        </p:tgtEl>
                                      </p:cBhvr>
                                    </p:animEffect>
                                  </p:childTnLst>
                                </p:cTn>
                              </p:par>
                              <p:par>
                                <p:cTn id="125" presetID="10" presetClass="entr" presetSubtype="0" fill="hold" nodeType="withEffect">
                                  <p:stCondLst>
                                    <p:cond delay="0"/>
                                  </p:stCondLst>
                                  <p:childTnLst>
                                    <p:set>
                                      <p:cBhvr>
                                        <p:cTn id="126" dur="1" fill="hold">
                                          <p:stCondLst>
                                            <p:cond delay="0"/>
                                          </p:stCondLst>
                                        </p:cTn>
                                        <p:tgtEl>
                                          <p:spTgt spid="203"/>
                                        </p:tgtEl>
                                        <p:attrNameLst>
                                          <p:attrName>style.visibility</p:attrName>
                                        </p:attrNameLst>
                                      </p:cBhvr>
                                      <p:to>
                                        <p:strVal val="visible"/>
                                      </p:to>
                                    </p:set>
                                    <p:animEffect transition="in" filter="fade">
                                      <p:cBhvr>
                                        <p:cTn id="127" dur="1000"/>
                                        <p:tgtEl>
                                          <p:spTgt spid="203"/>
                                        </p:tgtEl>
                                      </p:cBhvr>
                                    </p:animEffect>
                                  </p:childTnLst>
                                </p:cTn>
                              </p:par>
                              <p:par>
                                <p:cTn id="128" presetID="10" presetClass="entr" presetSubtype="0" fill="hold" nodeType="withEffect">
                                  <p:stCondLst>
                                    <p:cond delay="0"/>
                                  </p:stCondLst>
                                  <p:childTnLst>
                                    <p:set>
                                      <p:cBhvr>
                                        <p:cTn id="129" dur="1" fill="hold">
                                          <p:stCondLst>
                                            <p:cond delay="0"/>
                                          </p:stCondLst>
                                        </p:cTn>
                                        <p:tgtEl>
                                          <p:spTgt spid="204"/>
                                        </p:tgtEl>
                                        <p:attrNameLst>
                                          <p:attrName>style.visibility</p:attrName>
                                        </p:attrNameLst>
                                      </p:cBhvr>
                                      <p:to>
                                        <p:strVal val="visible"/>
                                      </p:to>
                                    </p:set>
                                    <p:animEffect transition="in" filter="fade">
                                      <p:cBhvr>
                                        <p:cTn id="130" dur="1000"/>
                                        <p:tgtEl>
                                          <p:spTgt spid="204"/>
                                        </p:tgtEl>
                                      </p:cBhvr>
                                    </p:animEffect>
                                  </p:childTnLst>
                                </p:cTn>
                              </p:par>
                              <p:par>
                                <p:cTn id="131" presetID="10" presetClass="entr" presetSubtype="0" fill="hold" nodeType="withEffect">
                                  <p:stCondLst>
                                    <p:cond delay="0"/>
                                  </p:stCondLst>
                                  <p:childTnLst>
                                    <p:set>
                                      <p:cBhvr>
                                        <p:cTn id="132" dur="1" fill="hold">
                                          <p:stCondLst>
                                            <p:cond delay="0"/>
                                          </p:stCondLst>
                                        </p:cTn>
                                        <p:tgtEl>
                                          <p:spTgt spid="205"/>
                                        </p:tgtEl>
                                        <p:attrNameLst>
                                          <p:attrName>style.visibility</p:attrName>
                                        </p:attrNameLst>
                                      </p:cBhvr>
                                      <p:to>
                                        <p:strVal val="visible"/>
                                      </p:to>
                                    </p:set>
                                    <p:animEffect transition="in" filter="fade">
                                      <p:cBhvr>
                                        <p:cTn id="133" dur="1000"/>
                                        <p:tgtEl>
                                          <p:spTgt spid="205"/>
                                        </p:tgtEl>
                                      </p:cBhvr>
                                    </p:animEffect>
                                  </p:childTnLst>
                                </p:cTn>
                              </p:par>
                              <p:par>
                                <p:cTn id="134" presetID="10" presetClass="entr" presetSubtype="0" fill="hold" nodeType="withEffect">
                                  <p:stCondLst>
                                    <p:cond delay="0"/>
                                  </p:stCondLst>
                                  <p:childTnLst>
                                    <p:set>
                                      <p:cBhvr>
                                        <p:cTn id="135" dur="1" fill="hold">
                                          <p:stCondLst>
                                            <p:cond delay="0"/>
                                          </p:stCondLst>
                                        </p:cTn>
                                        <p:tgtEl>
                                          <p:spTgt spid="206"/>
                                        </p:tgtEl>
                                        <p:attrNameLst>
                                          <p:attrName>style.visibility</p:attrName>
                                        </p:attrNameLst>
                                      </p:cBhvr>
                                      <p:to>
                                        <p:strVal val="visible"/>
                                      </p:to>
                                    </p:set>
                                    <p:animEffect transition="in" filter="fade">
                                      <p:cBhvr>
                                        <p:cTn id="136" dur="1000"/>
                                        <p:tgtEl>
                                          <p:spTgt spid="206"/>
                                        </p:tgtEl>
                                      </p:cBhvr>
                                    </p:animEffect>
                                  </p:childTnLst>
                                </p:cTn>
                              </p:par>
                              <p:par>
                                <p:cTn id="137" presetID="10" presetClass="entr" presetSubtype="0" fill="hold" nodeType="withEffect">
                                  <p:stCondLst>
                                    <p:cond delay="0"/>
                                  </p:stCondLst>
                                  <p:childTnLst>
                                    <p:set>
                                      <p:cBhvr>
                                        <p:cTn id="138" dur="1" fill="hold">
                                          <p:stCondLst>
                                            <p:cond delay="0"/>
                                          </p:stCondLst>
                                        </p:cTn>
                                        <p:tgtEl>
                                          <p:spTgt spid="207"/>
                                        </p:tgtEl>
                                        <p:attrNameLst>
                                          <p:attrName>style.visibility</p:attrName>
                                        </p:attrNameLst>
                                      </p:cBhvr>
                                      <p:to>
                                        <p:strVal val="visible"/>
                                      </p:to>
                                    </p:set>
                                    <p:animEffect transition="in" filter="fade">
                                      <p:cBhvr>
                                        <p:cTn id="139" dur="1000"/>
                                        <p:tgtEl>
                                          <p:spTgt spid="207"/>
                                        </p:tgtEl>
                                      </p:cBhvr>
                                    </p:animEffect>
                                  </p:childTnLst>
                                </p:cTn>
                              </p:par>
                              <p:par>
                                <p:cTn id="140" presetID="10" presetClass="entr" presetSubtype="0" fill="hold" nodeType="withEffect">
                                  <p:stCondLst>
                                    <p:cond delay="0"/>
                                  </p:stCondLst>
                                  <p:childTnLst>
                                    <p:set>
                                      <p:cBhvr>
                                        <p:cTn id="141" dur="1" fill="hold">
                                          <p:stCondLst>
                                            <p:cond delay="0"/>
                                          </p:stCondLst>
                                        </p:cTn>
                                        <p:tgtEl>
                                          <p:spTgt spid="208"/>
                                        </p:tgtEl>
                                        <p:attrNameLst>
                                          <p:attrName>style.visibility</p:attrName>
                                        </p:attrNameLst>
                                      </p:cBhvr>
                                      <p:to>
                                        <p:strVal val="visible"/>
                                      </p:to>
                                    </p:set>
                                    <p:animEffect transition="in" filter="fade">
                                      <p:cBhvr>
                                        <p:cTn id="142" dur="1000"/>
                                        <p:tgtEl>
                                          <p:spTgt spid="208"/>
                                        </p:tgtEl>
                                      </p:cBhvr>
                                    </p:animEffect>
                                  </p:childTnLst>
                                </p:cTn>
                              </p:par>
                              <p:par>
                                <p:cTn id="143" presetID="10" presetClass="entr" presetSubtype="0" fill="hold" nodeType="withEffect">
                                  <p:stCondLst>
                                    <p:cond delay="0"/>
                                  </p:stCondLst>
                                  <p:childTnLst>
                                    <p:set>
                                      <p:cBhvr>
                                        <p:cTn id="144" dur="1" fill="hold">
                                          <p:stCondLst>
                                            <p:cond delay="0"/>
                                          </p:stCondLst>
                                        </p:cTn>
                                        <p:tgtEl>
                                          <p:spTgt spid="209"/>
                                        </p:tgtEl>
                                        <p:attrNameLst>
                                          <p:attrName>style.visibility</p:attrName>
                                        </p:attrNameLst>
                                      </p:cBhvr>
                                      <p:to>
                                        <p:strVal val="visible"/>
                                      </p:to>
                                    </p:set>
                                    <p:animEffect transition="in" filter="fade">
                                      <p:cBhvr>
                                        <p:cTn id="145" dur="1000"/>
                                        <p:tgtEl>
                                          <p:spTgt spid="209"/>
                                        </p:tgtEl>
                                      </p:cBhvr>
                                    </p:animEffect>
                                  </p:childTnLst>
                                </p:cTn>
                              </p:par>
                              <p:par>
                                <p:cTn id="146" presetID="10" presetClass="entr" presetSubtype="0" fill="hold" nodeType="withEffect">
                                  <p:stCondLst>
                                    <p:cond delay="0"/>
                                  </p:stCondLst>
                                  <p:childTnLst>
                                    <p:set>
                                      <p:cBhvr>
                                        <p:cTn id="147" dur="1" fill="hold">
                                          <p:stCondLst>
                                            <p:cond delay="0"/>
                                          </p:stCondLst>
                                        </p:cTn>
                                        <p:tgtEl>
                                          <p:spTgt spid="210"/>
                                        </p:tgtEl>
                                        <p:attrNameLst>
                                          <p:attrName>style.visibility</p:attrName>
                                        </p:attrNameLst>
                                      </p:cBhvr>
                                      <p:to>
                                        <p:strVal val="visible"/>
                                      </p:to>
                                    </p:set>
                                    <p:animEffect transition="in" filter="fade">
                                      <p:cBhvr>
                                        <p:cTn id="148" dur="1000"/>
                                        <p:tgtEl>
                                          <p:spTgt spid="210"/>
                                        </p:tgtEl>
                                      </p:cBhvr>
                                    </p:animEffect>
                                  </p:childTnLst>
                                </p:cTn>
                              </p:par>
                              <p:par>
                                <p:cTn id="149" presetID="10" presetClass="entr" presetSubtype="0" fill="hold" nodeType="withEffect">
                                  <p:stCondLst>
                                    <p:cond delay="0"/>
                                  </p:stCondLst>
                                  <p:childTnLst>
                                    <p:set>
                                      <p:cBhvr>
                                        <p:cTn id="150" dur="1" fill="hold">
                                          <p:stCondLst>
                                            <p:cond delay="0"/>
                                          </p:stCondLst>
                                        </p:cTn>
                                        <p:tgtEl>
                                          <p:spTgt spid="211"/>
                                        </p:tgtEl>
                                        <p:attrNameLst>
                                          <p:attrName>style.visibility</p:attrName>
                                        </p:attrNameLst>
                                      </p:cBhvr>
                                      <p:to>
                                        <p:strVal val="visible"/>
                                      </p:to>
                                    </p:set>
                                    <p:animEffect transition="in" filter="fade">
                                      <p:cBhvr>
                                        <p:cTn id="151" dur="1000"/>
                                        <p:tgtEl>
                                          <p:spTgt spid="211"/>
                                        </p:tgtEl>
                                      </p:cBhvr>
                                    </p:animEffect>
                                  </p:childTnLst>
                                </p:cTn>
                              </p:par>
                              <p:par>
                                <p:cTn id="152" presetID="10" presetClass="entr" presetSubtype="0" fill="hold" nodeType="withEffect">
                                  <p:stCondLst>
                                    <p:cond delay="0"/>
                                  </p:stCondLst>
                                  <p:childTnLst>
                                    <p:set>
                                      <p:cBhvr>
                                        <p:cTn id="153" dur="1" fill="hold">
                                          <p:stCondLst>
                                            <p:cond delay="0"/>
                                          </p:stCondLst>
                                        </p:cTn>
                                        <p:tgtEl>
                                          <p:spTgt spid="212"/>
                                        </p:tgtEl>
                                        <p:attrNameLst>
                                          <p:attrName>style.visibility</p:attrName>
                                        </p:attrNameLst>
                                      </p:cBhvr>
                                      <p:to>
                                        <p:strVal val="visible"/>
                                      </p:to>
                                    </p:set>
                                    <p:animEffect transition="in" filter="fade">
                                      <p:cBhvr>
                                        <p:cTn id="154" dur="1000"/>
                                        <p:tgtEl>
                                          <p:spTgt spid="212"/>
                                        </p:tgtEl>
                                      </p:cBhvr>
                                    </p:animEffect>
                                  </p:childTnLst>
                                </p:cTn>
                              </p:par>
                              <p:par>
                                <p:cTn id="155" presetID="10" presetClass="entr" presetSubtype="0" fill="hold" nodeType="withEffect">
                                  <p:stCondLst>
                                    <p:cond delay="0"/>
                                  </p:stCondLst>
                                  <p:childTnLst>
                                    <p:set>
                                      <p:cBhvr>
                                        <p:cTn id="156" dur="1" fill="hold">
                                          <p:stCondLst>
                                            <p:cond delay="0"/>
                                          </p:stCondLst>
                                        </p:cTn>
                                        <p:tgtEl>
                                          <p:spTgt spid="213"/>
                                        </p:tgtEl>
                                        <p:attrNameLst>
                                          <p:attrName>style.visibility</p:attrName>
                                        </p:attrNameLst>
                                      </p:cBhvr>
                                      <p:to>
                                        <p:strVal val="visible"/>
                                      </p:to>
                                    </p:set>
                                    <p:animEffect transition="in" filter="fade">
                                      <p:cBhvr>
                                        <p:cTn id="157" dur="1000"/>
                                        <p:tgtEl>
                                          <p:spTgt spid="213"/>
                                        </p:tgtEl>
                                      </p:cBhvr>
                                    </p:animEffect>
                                  </p:childTnLst>
                                </p:cTn>
                              </p:par>
                              <p:par>
                                <p:cTn id="158" presetID="10" presetClass="entr" presetSubtype="0" fill="hold" nodeType="withEffect">
                                  <p:stCondLst>
                                    <p:cond delay="0"/>
                                  </p:stCondLst>
                                  <p:childTnLst>
                                    <p:set>
                                      <p:cBhvr>
                                        <p:cTn id="159" dur="1" fill="hold">
                                          <p:stCondLst>
                                            <p:cond delay="0"/>
                                          </p:stCondLst>
                                        </p:cTn>
                                        <p:tgtEl>
                                          <p:spTgt spid="214"/>
                                        </p:tgtEl>
                                        <p:attrNameLst>
                                          <p:attrName>style.visibility</p:attrName>
                                        </p:attrNameLst>
                                      </p:cBhvr>
                                      <p:to>
                                        <p:strVal val="visible"/>
                                      </p:to>
                                    </p:set>
                                    <p:animEffect transition="in" filter="fade">
                                      <p:cBhvr>
                                        <p:cTn id="160" dur="1000"/>
                                        <p:tgtEl>
                                          <p:spTgt spid="214"/>
                                        </p:tgtEl>
                                      </p:cBhvr>
                                    </p:animEffect>
                                  </p:childTnLst>
                                </p:cTn>
                              </p:par>
                              <p:par>
                                <p:cTn id="161" presetID="10" presetClass="entr" presetSubtype="0" fill="hold" nodeType="withEffect">
                                  <p:stCondLst>
                                    <p:cond delay="0"/>
                                  </p:stCondLst>
                                  <p:childTnLst>
                                    <p:set>
                                      <p:cBhvr>
                                        <p:cTn id="162" dur="1" fill="hold">
                                          <p:stCondLst>
                                            <p:cond delay="0"/>
                                          </p:stCondLst>
                                        </p:cTn>
                                        <p:tgtEl>
                                          <p:spTgt spid="215"/>
                                        </p:tgtEl>
                                        <p:attrNameLst>
                                          <p:attrName>style.visibility</p:attrName>
                                        </p:attrNameLst>
                                      </p:cBhvr>
                                      <p:to>
                                        <p:strVal val="visible"/>
                                      </p:to>
                                    </p:set>
                                    <p:animEffect transition="in" filter="fade">
                                      <p:cBhvr>
                                        <p:cTn id="163" dur="1000"/>
                                        <p:tgtEl>
                                          <p:spTgt spid="215"/>
                                        </p:tgtEl>
                                      </p:cBhvr>
                                    </p:animEffect>
                                  </p:childTnLst>
                                </p:cTn>
                              </p:par>
                              <p:par>
                                <p:cTn id="164" presetID="10" presetClass="entr" presetSubtype="0" fill="hold" nodeType="withEffect">
                                  <p:stCondLst>
                                    <p:cond delay="0"/>
                                  </p:stCondLst>
                                  <p:childTnLst>
                                    <p:set>
                                      <p:cBhvr>
                                        <p:cTn id="165" dur="1" fill="hold">
                                          <p:stCondLst>
                                            <p:cond delay="0"/>
                                          </p:stCondLst>
                                        </p:cTn>
                                        <p:tgtEl>
                                          <p:spTgt spid="216"/>
                                        </p:tgtEl>
                                        <p:attrNameLst>
                                          <p:attrName>style.visibility</p:attrName>
                                        </p:attrNameLst>
                                      </p:cBhvr>
                                      <p:to>
                                        <p:strVal val="visible"/>
                                      </p:to>
                                    </p:set>
                                    <p:animEffect transition="in" filter="fade">
                                      <p:cBhvr>
                                        <p:cTn id="166" dur="1000"/>
                                        <p:tgtEl>
                                          <p:spTgt spid="216"/>
                                        </p:tgtEl>
                                      </p:cBhvr>
                                    </p:animEffect>
                                  </p:childTnLst>
                                </p:cTn>
                              </p:par>
                              <p:par>
                                <p:cTn id="167" presetID="10" presetClass="entr" presetSubtype="0" fill="hold" nodeType="withEffect">
                                  <p:stCondLst>
                                    <p:cond delay="0"/>
                                  </p:stCondLst>
                                  <p:childTnLst>
                                    <p:set>
                                      <p:cBhvr>
                                        <p:cTn id="168" dur="1" fill="hold">
                                          <p:stCondLst>
                                            <p:cond delay="0"/>
                                          </p:stCondLst>
                                        </p:cTn>
                                        <p:tgtEl>
                                          <p:spTgt spid="217"/>
                                        </p:tgtEl>
                                        <p:attrNameLst>
                                          <p:attrName>style.visibility</p:attrName>
                                        </p:attrNameLst>
                                      </p:cBhvr>
                                      <p:to>
                                        <p:strVal val="visible"/>
                                      </p:to>
                                    </p:set>
                                    <p:animEffect transition="in" filter="fade">
                                      <p:cBhvr>
                                        <p:cTn id="169" dur="1000"/>
                                        <p:tgtEl>
                                          <p:spTgt spid="217"/>
                                        </p:tgtEl>
                                      </p:cBhvr>
                                    </p:animEffect>
                                  </p:childTnLst>
                                </p:cTn>
                              </p:par>
                              <p:par>
                                <p:cTn id="170" presetID="10" presetClass="entr" presetSubtype="0" fill="hold" nodeType="withEffect">
                                  <p:stCondLst>
                                    <p:cond delay="0"/>
                                  </p:stCondLst>
                                  <p:childTnLst>
                                    <p:set>
                                      <p:cBhvr>
                                        <p:cTn id="171" dur="1" fill="hold">
                                          <p:stCondLst>
                                            <p:cond delay="0"/>
                                          </p:stCondLst>
                                        </p:cTn>
                                        <p:tgtEl>
                                          <p:spTgt spid="218"/>
                                        </p:tgtEl>
                                        <p:attrNameLst>
                                          <p:attrName>style.visibility</p:attrName>
                                        </p:attrNameLst>
                                      </p:cBhvr>
                                      <p:to>
                                        <p:strVal val="visible"/>
                                      </p:to>
                                    </p:set>
                                    <p:animEffect transition="in" filter="fade">
                                      <p:cBhvr>
                                        <p:cTn id="172" dur="1000"/>
                                        <p:tgtEl>
                                          <p:spTgt spid="218"/>
                                        </p:tgtEl>
                                      </p:cBhvr>
                                    </p:animEffect>
                                  </p:childTnLst>
                                </p:cTn>
                              </p:par>
                              <p:par>
                                <p:cTn id="173" presetID="10" presetClass="entr" presetSubtype="0" fill="hold" nodeType="withEffect">
                                  <p:stCondLst>
                                    <p:cond delay="0"/>
                                  </p:stCondLst>
                                  <p:childTnLst>
                                    <p:set>
                                      <p:cBhvr>
                                        <p:cTn id="174" dur="1" fill="hold">
                                          <p:stCondLst>
                                            <p:cond delay="0"/>
                                          </p:stCondLst>
                                        </p:cTn>
                                        <p:tgtEl>
                                          <p:spTgt spid="219"/>
                                        </p:tgtEl>
                                        <p:attrNameLst>
                                          <p:attrName>style.visibility</p:attrName>
                                        </p:attrNameLst>
                                      </p:cBhvr>
                                      <p:to>
                                        <p:strVal val="visible"/>
                                      </p:to>
                                    </p:set>
                                    <p:animEffect transition="in" filter="fade">
                                      <p:cBhvr>
                                        <p:cTn id="175" dur="1000"/>
                                        <p:tgtEl>
                                          <p:spTgt spid="219"/>
                                        </p:tgtEl>
                                      </p:cBhvr>
                                    </p:animEffect>
                                  </p:childTnLst>
                                </p:cTn>
                              </p:par>
                              <p:par>
                                <p:cTn id="176" presetID="10" presetClass="entr" presetSubtype="0" fill="hold" nodeType="withEffect">
                                  <p:stCondLst>
                                    <p:cond delay="0"/>
                                  </p:stCondLst>
                                  <p:childTnLst>
                                    <p:set>
                                      <p:cBhvr>
                                        <p:cTn id="177" dur="1" fill="hold">
                                          <p:stCondLst>
                                            <p:cond delay="0"/>
                                          </p:stCondLst>
                                        </p:cTn>
                                        <p:tgtEl>
                                          <p:spTgt spid="220"/>
                                        </p:tgtEl>
                                        <p:attrNameLst>
                                          <p:attrName>style.visibility</p:attrName>
                                        </p:attrNameLst>
                                      </p:cBhvr>
                                      <p:to>
                                        <p:strVal val="visible"/>
                                      </p:to>
                                    </p:set>
                                    <p:animEffect transition="in" filter="fade">
                                      <p:cBhvr>
                                        <p:cTn id="178" dur="1000"/>
                                        <p:tgtEl>
                                          <p:spTgt spid="220"/>
                                        </p:tgtEl>
                                      </p:cBhvr>
                                    </p:animEffect>
                                  </p:childTnLst>
                                </p:cTn>
                              </p:par>
                              <p:par>
                                <p:cTn id="179" presetID="10" presetClass="entr" presetSubtype="0" fill="hold" nodeType="withEffect">
                                  <p:stCondLst>
                                    <p:cond delay="0"/>
                                  </p:stCondLst>
                                  <p:childTnLst>
                                    <p:set>
                                      <p:cBhvr>
                                        <p:cTn id="180" dur="1" fill="hold">
                                          <p:stCondLst>
                                            <p:cond delay="0"/>
                                          </p:stCondLst>
                                        </p:cTn>
                                        <p:tgtEl>
                                          <p:spTgt spid="221"/>
                                        </p:tgtEl>
                                        <p:attrNameLst>
                                          <p:attrName>style.visibility</p:attrName>
                                        </p:attrNameLst>
                                      </p:cBhvr>
                                      <p:to>
                                        <p:strVal val="visible"/>
                                      </p:to>
                                    </p:set>
                                    <p:animEffect transition="in" filter="fade">
                                      <p:cBhvr>
                                        <p:cTn id="181" dur="1000"/>
                                        <p:tgtEl>
                                          <p:spTgt spid="221"/>
                                        </p:tgtEl>
                                      </p:cBhvr>
                                    </p:animEffect>
                                  </p:childTnLst>
                                </p:cTn>
                              </p:par>
                              <p:par>
                                <p:cTn id="182" presetID="10" presetClass="entr" presetSubtype="0" fill="hold" nodeType="withEffect">
                                  <p:stCondLst>
                                    <p:cond delay="0"/>
                                  </p:stCondLst>
                                  <p:childTnLst>
                                    <p:set>
                                      <p:cBhvr>
                                        <p:cTn id="183" dur="1" fill="hold">
                                          <p:stCondLst>
                                            <p:cond delay="0"/>
                                          </p:stCondLst>
                                        </p:cTn>
                                        <p:tgtEl>
                                          <p:spTgt spid="222"/>
                                        </p:tgtEl>
                                        <p:attrNameLst>
                                          <p:attrName>style.visibility</p:attrName>
                                        </p:attrNameLst>
                                      </p:cBhvr>
                                      <p:to>
                                        <p:strVal val="visible"/>
                                      </p:to>
                                    </p:set>
                                    <p:animEffect transition="in" filter="fade">
                                      <p:cBhvr>
                                        <p:cTn id="184" dur="1000"/>
                                        <p:tgtEl>
                                          <p:spTgt spid="222"/>
                                        </p:tgtEl>
                                      </p:cBhvr>
                                    </p:animEffect>
                                  </p:childTnLst>
                                </p:cTn>
                              </p:par>
                              <p:par>
                                <p:cTn id="185" presetID="10" presetClass="entr" presetSubtype="0" fill="hold" nodeType="withEffect">
                                  <p:stCondLst>
                                    <p:cond delay="0"/>
                                  </p:stCondLst>
                                  <p:childTnLst>
                                    <p:set>
                                      <p:cBhvr>
                                        <p:cTn id="186" dur="1" fill="hold">
                                          <p:stCondLst>
                                            <p:cond delay="0"/>
                                          </p:stCondLst>
                                        </p:cTn>
                                        <p:tgtEl>
                                          <p:spTgt spid="223"/>
                                        </p:tgtEl>
                                        <p:attrNameLst>
                                          <p:attrName>style.visibility</p:attrName>
                                        </p:attrNameLst>
                                      </p:cBhvr>
                                      <p:to>
                                        <p:strVal val="visible"/>
                                      </p:to>
                                    </p:set>
                                    <p:animEffect transition="in" filter="fade">
                                      <p:cBhvr>
                                        <p:cTn id="187" dur="1000"/>
                                        <p:tgtEl>
                                          <p:spTgt spid="223"/>
                                        </p:tgtEl>
                                      </p:cBhvr>
                                    </p:animEffect>
                                  </p:childTnLst>
                                </p:cTn>
                              </p:par>
                              <p:par>
                                <p:cTn id="188" presetID="10" presetClass="entr" presetSubtype="0" fill="hold" nodeType="withEffect">
                                  <p:stCondLst>
                                    <p:cond delay="0"/>
                                  </p:stCondLst>
                                  <p:childTnLst>
                                    <p:set>
                                      <p:cBhvr>
                                        <p:cTn id="189" dur="1" fill="hold">
                                          <p:stCondLst>
                                            <p:cond delay="0"/>
                                          </p:stCondLst>
                                        </p:cTn>
                                        <p:tgtEl>
                                          <p:spTgt spid="224"/>
                                        </p:tgtEl>
                                        <p:attrNameLst>
                                          <p:attrName>style.visibility</p:attrName>
                                        </p:attrNameLst>
                                      </p:cBhvr>
                                      <p:to>
                                        <p:strVal val="visible"/>
                                      </p:to>
                                    </p:set>
                                    <p:animEffect transition="in" filter="fade">
                                      <p:cBhvr>
                                        <p:cTn id="190" dur="1000"/>
                                        <p:tgtEl>
                                          <p:spTgt spid="224"/>
                                        </p:tgtEl>
                                      </p:cBhvr>
                                    </p:animEffect>
                                  </p:childTnLst>
                                </p:cTn>
                              </p:par>
                              <p:par>
                                <p:cTn id="191" presetID="10" presetClass="entr" presetSubtype="0" fill="hold" nodeType="withEffect">
                                  <p:stCondLst>
                                    <p:cond delay="0"/>
                                  </p:stCondLst>
                                  <p:childTnLst>
                                    <p:set>
                                      <p:cBhvr>
                                        <p:cTn id="192" dur="1" fill="hold">
                                          <p:stCondLst>
                                            <p:cond delay="0"/>
                                          </p:stCondLst>
                                        </p:cTn>
                                        <p:tgtEl>
                                          <p:spTgt spid="225"/>
                                        </p:tgtEl>
                                        <p:attrNameLst>
                                          <p:attrName>style.visibility</p:attrName>
                                        </p:attrNameLst>
                                      </p:cBhvr>
                                      <p:to>
                                        <p:strVal val="visible"/>
                                      </p:to>
                                    </p:set>
                                    <p:animEffect transition="in" filter="fade">
                                      <p:cBhvr>
                                        <p:cTn id="193" dur="1000"/>
                                        <p:tgtEl>
                                          <p:spTgt spid="225"/>
                                        </p:tgtEl>
                                      </p:cBhvr>
                                    </p:animEffect>
                                  </p:childTnLst>
                                </p:cTn>
                              </p:par>
                              <p:par>
                                <p:cTn id="194" presetID="10" presetClass="entr" presetSubtype="0" fill="hold" nodeType="withEffect">
                                  <p:stCondLst>
                                    <p:cond delay="0"/>
                                  </p:stCondLst>
                                  <p:childTnLst>
                                    <p:set>
                                      <p:cBhvr>
                                        <p:cTn id="195" dur="1" fill="hold">
                                          <p:stCondLst>
                                            <p:cond delay="0"/>
                                          </p:stCondLst>
                                        </p:cTn>
                                        <p:tgtEl>
                                          <p:spTgt spid="226"/>
                                        </p:tgtEl>
                                        <p:attrNameLst>
                                          <p:attrName>style.visibility</p:attrName>
                                        </p:attrNameLst>
                                      </p:cBhvr>
                                      <p:to>
                                        <p:strVal val="visible"/>
                                      </p:to>
                                    </p:set>
                                    <p:animEffect transition="in" filter="fade">
                                      <p:cBhvr>
                                        <p:cTn id="196" dur="1000"/>
                                        <p:tgtEl>
                                          <p:spTgt spid="226"/>
                                        </p:tgtEl>
                                      </p:cBhvr>
                                    </p:animEffect>
                                  </p:childTnLst>
                                </p:cTn>
                              </p:par>
                              <p:par>
                                <p:cTn id="197" presetID="10" presetClass="entr" presetSubtype="0" fill="hold" nodeType="withEffect">
                                  <p:stCondLst>
                                    <p:cond delay="0"/>
                                  </p:stCondLst>
                                  <p:childTnLst>
                                    <p:set>
                                      <p:cBhvr>
                                        <p:cTn id="198" dur="1" fill="hold">
                                          <p:stCondLst>
                                            <p:cond delay="0"/>
                                          </p:stCondLst>
                                        </p:cTn>
                                        <p:tgtEl>
                                          <p:spTgt spid="227"/>
                                        </p:tgtEl>
                                        <p:attrNameLst>
                                          <p:attrName>style.visibility</p:attrName>
                                        </p:attrNameLst>
                                      </p:cBhvr>
                                      <p:to>
                                        <p:strVal val="visible"/>
                                      </p:to>
                                    </p:set>
                                    <p:animEffect transition="in" filter="fade">
                                      <p:cBhvr>
                                        <p:cTn id="199" dur="1000"/>
                                        <p:tgtEl>
                                          <p:spTgt spid="227"/>
                                        </p:tgtEl>
                                      </p:cBhvr>
                                    </p:animEffect>
                                  </p:childTnLst>
                                </p:cTn>
                              </p:par>
                              <p:par>
                                <p:cTn id="200" presetID="10" presetClass="entr" presetSubtype="0" fill="hold" nodeType="withEffect">
                                  <p:stCondLst>
                                    <p:cond delay="0"/>
                                  </p:stCondLst>
                                  <p:childTnLst>
                                    <p:set>
                                      <p:cBhvr>
                                        <p:cTn id="201" dur="1" fill="hold">
                                          <p:stCondLst>
                                            <p:cond delay="0"/>
                                          </p:stCondLst>
                                        </p:cTn>
                                        <p:tgtEl>
                                          <p:spTgt spid="228"/>
                                        </p:tgtEl>
                                        <p:attrNameLst>
                                          <p:attrName>style.visibility</p:attrName>
                                        </p:attrNameLst>
                                      </p:cBhvr>
                                      <p:to>
                                        <p:strVal val="visible"/>
                                      </p:to>
                                    </p:set>
                                    <p:animEffect transition="in" filter="fade">
                                      <p:cBhvr>
                                        <p:cTn id="202" dur="1000"/>
                                        <p:tgtEl>
                                          <p:spTgt spid="228"/>
                                        </p:tgtEl>
                                      </p:cBhvr>
                                    </p:animEffect>
                                  </p:childTnLst>
                                </p:cTn>
                              </p:par>
                              <p:par>
                                <p:cTn id="203" presetID="10" presetClass="entr" presetSubtype="0" fill="hold" nodeType="withEffect">
                                  <p:stCondLst>
                                    <p:cond delay="0"/>
                                  </p:stCondLst>
                                  <p:childTnLst>
                                    <p:set>
                                      <p:cBhvr>
                                        <p:cTn id="204" dur="1" fill="hold">
                                          <p:stCondLst>
                                            <p:cond delay="0"/>
                                          </p:stCondLst>
                                        </p:cTn>
                                        <p:tgtEl>
                                          <p:spTgt spid="229"/>
                                        </p:tgtEl>
                                        <p:attrNameLst>
                                          <p:attrName>style.visibility</p:attrName>
                                        </p:attrNameLst>
                                      </p:cBhvr>
                                      <p:to>
                                        <p:strVal val="visible"/>
                                      </p:to>
                                    </p:set>
                                    <p:animEffect transition="in" filter="fade">
                                      <p:cBhvr>
                                        <p:cTn id="205" dur="1000"/>
                                        <p:tgtEl>
                                          <p:spTgt spid="229"/>
                                        </p:tgtEl>
                                      </p:cBhvr>
                                    </p:animEffect>
                                  </p:childTnLst>
                                </p:cTn>
                              </p:par>
                              <p:par>
                                <p:cTn id="206" presetID="10" presetClass="entr" presetSubtype="0" fill="hold" nodeType="withEffect">
                                  <p:stCondLst>
                                    <p:cond delay="0"/>
                                  </p:stCondLst>
                                  <p:childTnLst>
                                    <p:set>
                                      <p:cBhvr>
                                        <p:cTn id="207" dur="1" fill="hold">
                                          <p:stCondLst>
                                            <p:cond delay="0"/>
                                          </p:stCondLst>
                                        </p:cTn>
                                        <p:tgtEl>
                                          <p:spTgt spid="230"/>
                                        </p:tgtEl>
                                        <p:attrNameLst>
                                          <p:attrName>style.visibility</p:attrName>
                                        </p:attrNameLst>
                                      </p:cBhvr>
                                      <p:to>
                                        <p:strVal val="visible"/>
                                      </p:to>
                                    </p:set>
                                    <p:animEffect transition="in" filter="fade">
                                      <p:cBhvr>
                                        <p:cTn id="208" dur="1000"/>
                                        <p:tgtEl>
                                          <p:spTgt spid="230"/>
                                        </p:tgtEl>
                                      </p:cBhvr>
                                    </p:animEffect>
                                  </p:childTnLst>
                                </p:cTn>
                              </p:par>
                              <p:par>
                                <p:cTn id="209" presetID="10" presetClass="entr" presetSubtype="0" fill="hold" nodeType="withEffect">
                                  <p:stCondLst>
                                    <p:cond delay="0"/>
                                  </p:stCondLst>
                                  <p:childTnLst>
                                    <p:set>
                                      <p:cBhvr>
                                        <p:cTn id="210" dur="1" fill="hold">
                                          <p:stCondLst>
                                            <p:cond delay="0"/>
                                          </p:stCondLst>
                                        </p:cTn>
                                        <p:tgtEl>
                                          <p:spTgt spid="231"/>
                                        </p:tgtEl>
                                        <p:attrNameLst>
                                          <p:attrName>style.visibility</p:attrName>
                                        </p:attrNameLst>
                                      </p:cBhvr>
                                      <p:to>
                                        <p:strVal val="visible"/>
                                      </p:to>
                                    </p:set>
                                    <p:animEffect transition="in" filter="fade">
                                      <p:cBhvr>
                                        <p:cTn id="211" dur="1000"/>
                                        <p:tgtEl>
                                          <p:spTgt spid="231"/>
                                        </p:tgtEl>
                                      </p:cBhvr>
                                    </p:animEffect>
                                  </p:childTnLst>
                                </p:cTn>
                              </p:par>
                              <p:par>
                                <p:cTn id="212" presetID="10" presetClass="entr" presetSubtype="0" fill="hold" nodeType="withEffect">
                                  <p:stCondLst>
                                    <p:cond delay="0"/>
                                  </p:stCondLst>
                                  <p:childTnLst>
                                    <p:set>
                                      <p:cBhvr>
                                        <p:cTn id="213" dur="1" fill="hold">
                                          <p:stCondLst>
                                            <p:cond delay="0"/>
                                          </p:stCondLst>
                                        </p:cTn>
                                        <p:tgtEl>
                                          <p:spTgt spid="232"/>
                                        </p:tgtEl>
                                        <p:attrNameLst>
                                          <p:attrName>style.visibility</p:attrName>
                                        </p:attrNameLst>
                                      </p:cBhvr>
                                      <p:to>
                                        <p:strVal val="visible"/>
                                      </p:to>
                                    </p:set>
                                    <p:animEffect transition="in" filter="fade">
                                      <p:cBhvr>
                                        <p:cTn id="214" dur="1000"/>
                                        <p:tgtEl>
                                          <p:spTgt spid="232"/>
                                        </p:tgtEl>
                                      </p:cBhvr>
                                    </p:animEffect>
                                  </p:childTnLst>
                                </p:cTn>
                              </p:par>
                              <p:par>
                                <p:cTn id="215" presetID="10" presetClass="entr" presetSubtype="0" fill="hold" nodeType="withEffect">
                                  <p:stCondLst>
                                    <p:cond delay="0"/>
                                  </p:stCondLst>
                                  <p:childTnLst>
                                    <p:set>
                                      <p:cBhvr>
                                        <p:cTn id="216" dur="1" fill="hold">
                                          <p:stCondLst>
                                            <p:cond delay="0"/>
                                          </p:stCondLst>
                                        </p:cTn>
                                        <p:tgtEl>
                                          <p:spTgt spid="233"/>
                                        </p:tgtEl>
                                        <p:attrNameLst>
                                          <p:attrName>style.visibility</p:attrName>
                                        </p:attrNameLst>
                                      </p:cBhvr>
                                      <p:to>
                                        <p:strVal val="visible"/>
                                      </p:to>
                                    </p:set>
                                    <p:animEffect transition="in" filter="fade">
                                      <p:cBhvr>
                                        <p:cTn id="217" dur="1000"/>
                                        <p:tgtEl>
                                          <p:spTgt spid="233"/>
                                        </p:tgtEl>
                                      </p:cBhvr>
                                    </p:animEffect>
                                  </p:childTnLst>
                                </p:cTn>
                              </p:par>
                              <p:par>
                                <p:cTn id="218" presetID="10" presetClass="entr" presetSubtype="0" fill="hold" nodeType="withEffect">
                                  <p:stCondLst>
                                    <p:cond delay="0"/>
                                  </p:stCondLst>
                                  <p:childTnLst>
                                    <p:set>
                                      <p:cBhvr>
                                        <p:cTn id="219" dur="1" fill="hold">
                                          <p:stCondLst>
                                            <p:cond delay="0"/>
                                          </p:stCondLst>
                                        </p:cTn>
                                        <p:tgtEl>
                                          <p:spTgt spid="234"/>
                                        </p:tgtEl>
                                        <p:attrNameLst>
                                          <p:attrName>style.visibility</p:attrName>
                                        </p:attrNameLst>
                                      </p:cBhvr>
                                      <p:to>
                                        <p:strVal val="visible"/>
                                      </p:to>
                                    </p:set>
                                    <p:animEffect transition="in" filter="fade">
                                      <p:cBhvr>
                                        <p:cTn id="220" dur="1000"/>
                                        <p:tgtEl>
                                          <p:spTgt spid="234"/>
                                        </p:tgtEl>
                                      </p:cBhvr>
                                    </p:animEffect>
                                  </p:childTnLst>
                                </p:cTn>
                              </p:par>
                              <p:par>
                                <p:cTn id="221" presetID="10" presetClass="entr" presetSubtype="0" fill="hold" nodeType="withEffect">
                                  <p:stCondLst>
                                    <p:cond delay="0"/>
                                  </p:stCondLst>
                                  <p:childTnLst>
                                    <p:set>
                                      <p:cBhvr>
                                        <p:cTn id="222" dur="1" fill="hold">
                                          <p:stCondLst>
                                            <p:cond delay="0"/>
                                          </p:stCondLst>
                                        </p:cTn>
                                        <p:tgtEl>
                                          <p:spTgt spid="235"/>
                                        </p:tgtEl>
                                        <p:attrNameLst>
                                          <p:attrName>style.visibility</p:attrName>
                                        </p:attrNameLst>
                                      </p:cBhvr>
                                      <p:to>
                                        <p:strVal val="visible"/>
                                      </p:to>
                                    </p:set>
                                    <p:animEffect transition="in" filter="fade">
                                      <p:cBhvr>
                                        <p:cTn id="223" dur="1000"/>
                                        <p:tgtEl>
                                          <p:spTgt spid="235"/>
                                        </p:tgtEl>
                                      </p:cBhvr>
                                    </p:animEffect>
                                  </p:childTnLst>
                                </p:cTn>
                              </p:par>
                              <p:par>
                                <p:cTn id="224" presetID="10" presetClass="entr" presetSubtype="0" fill="hold" nodeType="withEffect">
                                  <p:stCondLst>
                                    <p:cond delay="0"/>
                                  </p:stCondLst>
                                  <p:childTnLst>
                                    <p:set>
                                      <p:cBhvr>
                                        <p:cTn id="225" dur="1" fill="hold">
                                          <p:stCondLst>
                                            <p:cond delay="0"/>
                                          </p:stCondLst>
                                        </p:cTn>
                                        <p:tgtEl>
                                          <p:spTgt spid="236"/>
                                        </p:tgtEl>
                                        <p:attrNameLst>
                                          <p:attrName>style.visibility</p:attrName>
                                        </p:attrNameLst>
                                      </p:cBhvr>
                                      <p:to>
                                        <p:strVal val="visible"/>
                                      </p:to>
                                    </p:set>
                                    <p:animEffect transition="in" filter="fade">
                                      <p:cBhvr>
                                        <p:cTn id="226" dur="1000"/>
                                        <p:tgtEl>
                                          <p:spTgt spid="236"/>
                                        </p:tgtEl>
                                      </p:cBhvr>
                                    </p:animEffect>
                                  </p:childTnLst>
                                </p:cTn>
                              </p:par>
                              <p:par>
                                <p:cTn id="227" presetID="10" presetClass="entr" presetSubtype="0" fill="hold" nodeType="withEffect">
                                  <p:stCondLst>
                                    <p:cond delay="0"/>
                                  </p:stCondLst>
                                  <p:childTnLst>
                                    <p:set>
                                      <p:cBhvr>
                                        <p:cTn id="228" dur="1" fill="hold">
                                          <p:stCondLst>
                                            <p:cond delay="0"/>
                                          </p:stCondLst>
                                        </p:cTn>
                                        <p:tgtEl>
                                          <p:spTgt spid="237"/>
                                        </p:tgtEl>
                                        <p:attrNameLst>
                                          <p:attrName>style.visibility</p:attrName>
                                        </p:attrNameLst>
                                      </p:cBhvr>
                                      <p:to>
                                        <p:strVal val="visible"/>
                                      </p:to>
                                    </p:set>
                                    <p:animEffect transition="in" filter="fade">
                                      <p:cBhvr>
                                        <p:cTn id="229" dur="1000"/>
                                        <p:tgtEl>
                                          <p:spTgt spid="237"/>
                                        </p:tgtEl>
                                      </p:cBhvr>
                                    </p:animEffect>
                                  </p:childTnLst>
                                </p:cTn>
                              </p:par>
                              <p:par>
                                <p:cTn id="230" presetID="10" presetClass="entr" presetSubtype="0" fill="hold" nodeType="withEffect">
                                  <p:stCondLst>
                                    <p:cond delay="0"/>
                                  </p:stCondLst>
                                  <p:childTnLst>
                                    <p:set>
                                      <p:cBhvr>
                                        <p:cTn id="231" dur="1" fill="hold">
                                          <p:stCondLst>
                                            <p:cond delay="0"/>
                                          </p:stCondLst>
                                        </p:cTn>
                                        <p:tgtEl>
                                          <p:spTgt spid="238"/>
                                        </p:tgtEl>
                                        <p:attrNameLst>
                                          <p:attrName>style.visibility</p:attrName>
                                        </p:attrNameLst>
                                      </p:cBhvr>
                                      <p:to>
                                        <p:strVal val="visible"/>
                                      </p:to>
                                    </p:set>
                                    <p:animEffect transition="in" filter="fade">
                                      <p:cBhvr>
                                        <p:cTn id="232" dur="1000"/>
                                        <p:tgtEl>
                                          <p:spTgt spid="238"/>
                                        </p:tgtEl>
                                      </p:cBhvr>
                                    </p:animEffect>
                                  </p:childTnLst>
                                </p:cTn>
                              </p:par>
                              <p:par>
                                <p:cTn id="233" presetID="10" presetClass="entr" presetSubtype="0" fill="hold" nodeType="withEffect">
                                  <p:stCondLst>
                                    <p:cond delay="0"/>
                                  </p:stCondLst>
                                  <p:childTnLst>
                                    <p:set>
                                      <p:cBhvr>
                                        <p:cTn id="234" dur="1" fill="hold">
                                          <p:stCondLst>
                                            <p:cond delay="0"/>
                                          </p:stCondLst>
                                        </p:cTn>
                                        <p:tgtEl>
                                          <p:spTgt spid="239"/>
                                        </p:tgtEl>
                                        <p:attrNameLst>
                                          <p:attrName>style.visibility</p:attrName>
                                        </p:attrNameLst>
                                      </p:cBhvr>
                                      <p:to>
                                        <p:strVal val="visible"/>
                                      </p:to>
                                    </p:set>
                                    <p:animEffect transition="in" filter="fade">
                                      <p:cBhvr>
                                        <p:cTn id="235" dur="1000"/>
                                        <p:tgtEl>
                                          <p:spTgt spid="239"/>
                                        </p:tgtEl>
                                      </p:cBhvr>
                                    </p:animEffect>
                                  </p:childTnLst>
                                </p:cTn>
                              </p:par>
                              <p:par>
                                <p:cTn id="236" presetID="10" presetClass="entr" presetSubtype="0" fill="hold" nodeType="withEffect">
                                  <p:stCondLst>
                                    <p:cond delay="0"/>
                                  </p:stCondLst>
                                  <p:childTnLst>
                                    <p:set>
                                      <p:cBhvr>
                                        <p:cTn id="237" dur="1" fill="hold">
                                          <p:stCondLst>
                                            <p:cond delay="0"/>
                                          </p:stCondLst>
                                        </p:cTn>
                                        <p:tgtEl>
                                          <p:spTgt spid="240"/>
                                        </p:tgtEl>
                                        <p:attrNameLst>
                                          <p:attrName>style.visibility</p:attrName>
                                        </p:attrNameLst>
                                      </p:cBhvr>
                                      <p:to>
                                        <p:strVal val="visible"/>
                                      </p:to>
                                    </p:set>
                                    <p:animEffect transition="in" filter="fade">
                                      <p:cBhvr>
                                        <p:cTn id="238" dur="1000"/>
                                        <p:tgtEl>
                                          <p:spTgt spid="240"/>
                                        </p:tgtEl>
                                      </p:cBhvr>
                                    </p:animEffect>
                                  </p:childTnLst>
                                </p:cTn>
                              </p:par>
                              <p:par>
                                <p:cTn id="239" presetID="10" presetClass="entr" presetSubtype="0" fill="hold" nodeType="withEffect">
                                  <p:stCondLst>
                                    <p:cond delay="0"/>
                                  </p:stCondLst>
                                  <p:childTnLst>
                                    <p:set>
                                      <p:cBhvr>
                                        <p:cTn id="240" dur="1" fill="hold">
                                          <p:stCondLst>
                                            <p:cond delay="0"/>
                                          </p:stCondLst>
                                        </p:cTn>
                                        <p:tgtEl>
                                          <p:spTgt spid="241"/>
                                        </p:tgtEl>
                                        <p:attrNameLst>
                                          <p:attrName>style.visibility</p:attrName>
                                        </p:attrNameLst>
                                      </p:cBhvr>
                                      <p:to>
                                        <p:strVal val="visible"/>
                                      </p:to>
                                    </p:set>
                                    <p:animEffect transition="in" filter="fade">
                                      <p:cBhvr>
                                        <p:cTn id="241" dur="1000"/>
                                        <p:tgtEl>
                                          <p:spTgt spid="241"/>
                                        </p:tgtEl>
                                      </p:cBhvr>
                                    </p:animEffect>
                                  </p:childTnLst>
                                </p:cTn>
                              </p:par>
                              <p:par>
                                <p:cTn id="242" presetID="10" presetClass="entr" presetSubtype="0" fill="hold" nodeType="withEffect">
                                  <p:stCondLst>
                                    <p:cond delay="0"/>
                                  </p:stCondLst>
                                  <p:childTnLst>
                                    <p:set>
                                      <p:cBhvr>
                                        <p:cTn id="243" dur="1" fill="hold">
                                          <p:stCondLst>
                                            <p:cond delay="0"/>
                                          </p:stCondLst>
                                        </p:cTn>
                                        <p:tgtEl>
                                          <p:spTgt spid="242"/>
                                        </p:tgtEl>
                                        <p:attrNameLst>
                                          <p:attrName>style.visibility</p:attrName>
                                        </p:attrNameLst>
                                      </p:cBhvr>
                                      <p:to>
                                        <p:strVal val="visible"/>
                                      </p:to>
                                    </p:set>
                                    <p:animEffect transition="in" filter="fade">
                                      <p:cBhvr>
                                        <p:cTn id="244" dur="1000"/>
                                        <p:tgtEl>
                                          <p:spTgt spid="242"/>
                                        </p:tgtEl>
                                      </p:cBhvr>
                                    </p:animEffect>
                                  </p:childTnLst>
                                </p:cTn>
                              </p:par>
                              <p:par>
                                <p:cTn id="245" presetID="10" presetClass="entr" presetSubtype="0" fill="hold" nodeType="withEffect">
                                  <p:stCondLst>
                                    <p:cond delay="0"/>
                                  </p:stCondLst>
                                  <p:childTnLst>
                                    <p:set>
                                      <p:cBhvr>
                                        <p:cTn id="246" dur="1" fill="hold">
                                          <p:stCondLst>
                                            <p:cond delay="0"/>
                                          </p:stCondLst>
                                        </p:cTn>
                                        <p:tgtEl>
                                          <p:spTgt spid="243"/>
                                        </p:tgtEl>
                                        <p:attrNameLst>
                                          <p:attrName>style.visibility</p:attrName>
                                        </p:attrNameLst>
                                      </p:cBhvr>
                                      <p:to>
                                        <p:strVal val="visible"/>
                                      </p:to>
                                    </p:set>
                                    <p:animEffect transition="in" filter="fade">
                                      <p:cBhvr>
                                        <p:cTn id="247" dur="1000"/>
                                        <p:tgtEl>
                                          <p:spTgt spid="243"/>
                                        </p:tgtEl>
                                      </p:cBhvr>
                                    </p:animEffect>
                                  </p:childTnLst>
                                </p:cTn>
                              </p:par>
                              <p:par>
                                <p:cTn id="248" presetID="10" presetClass="entr" presetSubtype="0" fill="hold" nodeType="withEffect">
                                  <p:stCondLst>
                                    <p:cond delay="0"/>
                                  </p:stCondLst>
                                  <p:childTnLst>
                                    <p:set>
                                      <p:cBhvr>
                                        <p:cTn id="249" dur="1" fill="hold">
                                          <p:stCondLst>
                                            <p:cond delay="0"/>
                                          </p:stCondLst>
                                        </p:cTn>
                                        <p:tgtEl>
                                          <p:spTgt spid="244"/>
                                        </p:tgtEl>
                                        <p:attrNameLst>
                                          <p:attrName>style.visibility</p:attrName>
                                        </p:attrNameLst>
                                      </p:cBhvr>
                                      <p:to>
                                        <p:strVal val="visible"/>
                                      </p:to>
                                    </p:set>
                                    <p:animEffect transition="in" filter="fade">
                                      <p:cBhvr>
                                        <p:cTn id="250" dur="1000"/>
                                        <p:tgtEl>
                                          <p:spTgt spid="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7"/>
          <p:cNvSpPr txBox="1"/>
          <p:nvPr/>
        </p:nvSpPr>
        <p:spPr>
          <a:xfrm>
            <a:off x="0" y="48127"/>
            <a:ext cx="12192000"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3200"/>
              <a:buFont typeface="Arial"/>
              <a:buNone/>
            </a:pPr>
            <a:r>
              <a:rPr lang="en-US" sz="3200" b="0" i="0" u="none" strike="noStrike" cap="none" dirty="0">
                <a:solidFill>
                  <a:srgbClr val="FFFFFF"/>
                </a:solidFill>
                <a:latin typeface="Jost Regular"/>
                <a:ea typeface="Jost Regular"/>
                <a:cs typeface="Jost Regular"/>
                <a:sym typeface="Jost Regular"/>
              </a:rPr>
              <a:t>CLIMATE NEUTRALITY IN THREE STEPS</a:t>
            </a:r>
            <a:endParaRPr sz="1400" b="0" i="0" u="none" strike="noStrike" cap="none" dirty="0">
              <a:solidFill>
                <a:srgbClr val="000000"/>
              </a:solidFill>
              <a:latin typeface="Jost Regular"/>
              <a:ea typeface="Jost Regular"/>
              <a:cs typeface="Jost Regular"/>
              <a:sym typeface="Jost Regular"/>
            </a:endParaRPr>
          </a:p>
        </p:txBody>
      </p:sp>
      <p:pic>
        <p:nvPicPr>
          <p:cNvPr id="252" name="Google Shape;252;p7"/>
          <p:cNvPicPr preferRelativeResize="0"/>
          <p:nvPr/>
        </p:nvPicPr>
        <p:blipFill rotWithShape="1">
          <a:blip r:embed="rId3">
            <a:alphaModFix/>
          </a:blip>
          <a:srcRect/>
          <a:stretch/>
        </p:blipFill>
        <p:spPr>
          <a:xfrm>
            <a:off x="1277980" y="2212208"/>
            <a:ext cx="2033260" cy="2033258"/>
          </a:xfrm>
          <a:prstGeom prst="rect">
            <a:avLst/>
          </a:prstGeom>
          <a:noFill/>
          <a:ln>
            <a:noFill/>
          </a:ln>
        </p:spPr>
      </p:pic>
      <p:pic>
        <p:nvPicPr>
          <p:cNvPr id="253" name="Google Shape;253;p7"/>
          <p:cNvPicPr preferRelativeResize="0"/>
          <p:nvPr/>
        </p:nvPicPr>
        <p:blipFill rotWithShape="1">
          <a:blip r:embed="rId4">
            <a:alphaModFix/>
          </a:blip>
          <a:srcRect/>
          <a:stretch/>
        </p:blipFill>
        <p:spPr>
          <a:xfrm>
            <a:off x="3920297" y="2270261"/>
            <a:ext cx="1843785" cy="1843785"/>
          </a:xfrm>
          <a:prstGeom prst="rect">
            <a:avLst/>
          </a:prstGeom>
          <a:noFill/>
          <a:ln>
            <a:noFill/>
          </a:ln>
        </p:spPr>
      </p:pic>
      <p:pic>
        <p:nvPicPr>
          <p:cNvPr id="254" name="Google Shape;254;p7"/>
          <p:cNvPicPr preferRelativeResize="0"/>
          <p:nvPr/>
        </p:nvPicPr>
        <p:blipFill rotWithShape="1">
          <a:blip r:embed="rId5">
            <a:alphaModFix/>
          </a:blip>
          <a:srcRect/>
          <a:stretch/>
        </p:blipFill>
        <p:spPr>
          <a:xfrm>
            <a:off x="6640376" y="2190120"/>
            <a:ext cx="2053340" cy="2053338"/>
          </a:xfrm>
          <a:prstGeom prst="rect">
            <a:avLst/>
          </a:prstGeom>
          <a:noFill/>
          <a:ln>
            <a:noFill/>
          </a:ln>
        </p:spPr>
      </p:pic>
      <p:sp>
        <p:nvSpPr>
          <p:cNvPr id="255" name="Google Shape;255;p7"/>
          <p:cNvSpPr txBox="1"/>
          <p:nvPr/>
        </p:nvSpPr>
        <p:spPr>
          <a:xfrm>
            <a:off x="1085368" y="4061309"/>
            <a:ext cx="2354262" cy="3698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Jost Regular"/>
                <a:ea typeface="Jost Regular"/>
                <a:cs typeface="Jost Regular"/>
                <a:sym typeface="Jost Regular"/>
              </a:rPr>
              <a:t>PLAN</a:t>
            </a:r>
            <a:endParaRPr sz="1400" b="0" i="0" u="none" strike="noStrike" cap="none">
              <a:solidFill>
                <a:srgbClr val="000000"/>
              </a:solidFill>
              <a:latin typeface="Jost Regular"/>
              <a:ea typeface="Jost Regular"/>
              <a:cs typeface="Jost Regular"/>
              <a:sym typeface="Jost Regular"/>
            </a:endParaRPr>
          </a:p>
        </p:txBody>
      </p:sp>
      <p:sp>
        <p:nvSpPr>
          <p:cNvPr id="256" name="Google Shape;256;p7"/>
          <p:cNvSpPr/>
          <p:nvPr/>
        </p:nvSpPr>
        <p:spPr>
          <a:xfrm>
            <a:off x="1460018" y="1727506"/>
            <a:ext cx="2033587" cy="20335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Jost Regular"/>
              <a:ea typeface="Jost Regular"/>
              <a:cs typeface="Jost Regular"/>
              <a:sym typeface="Jost Regular"/>
            </a:endParaRPr>
          </a:p>
        </p:txBody>
      </p:sp>
      <p:sp>
        <p:nvSpPr>
          <p:cNvPr id="257" name="Google Shape;257;p7"/>
          <p:cNvSpPr/>
          <p:nvPr/>
        </p:nvSpPr>
        <p:spPr>
          <a:xfrm>
            <a:off x="4141305" y="1798943"/>
            <a:ext cx="1844675" cy="184308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Jost Regular"/>
              <a:ea typeface="Jost Regular"/>
              <a:cs typeface="Jost Regular"/>
              <a:sym typeface="Jost Regular"/>
            </a:endParaRPr>
          </a:p>
        </p:txBody>
      </p:sp>
      <p:sp>
        <p:nvSpPr>
          <p:cNvPr id="258" name="Google Shape;258;p7"/>
          <p:cNvSpPr/>
          <p:nvPr/>
        </p:nvSpPr>
        <p:spPr>
          <a:xfrm>
            <a:off x="3330093" y="4066072"/>
            <a:ext cx="3038475" cy="369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Jost Regular"/>
                <a:ea typeface="Jost Regular"/>
                <a:cs typeface="Jost Regular"/>
                <a:sym typeface="Jost Regular"/>
              </a:rPr>
              <a:t>ENGINEER</a:t>
            </a:r>
            <a:endParaRPr sz="1400" b="0" i="0" u="none" strike="noStrike" cap="none">
              <a:solidFill>
                <a:srgbClr val="000000"/>
              </a:solidFill>
              <a:latin typeface="Jost Regular"/>
              <a:ea typeface="Jost Regular"/>
              <a:cs typeface="Jost Regular"/>
              <a:sym typeface="Jost Regular"/>
            </a:endParaRPr>
          </a:p>
        </p:txBody>
      </p:sp>
      <p:sp>
        <p:nvSpPr>
          <p:cNvPr id="259" name="Google Shape;259;p7"/>
          <p:cNvSpPr/>
          <p:nvPr/>
        </p:nvSpPr>
        <p:spPr>
          <a:xfrm>
            <a:off x="5936768" y="4061309"/>
            <a:ext cx="3267075" cy="3698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Jost Regular"/>
                <a:ea typeface="Jost Regular"/>
                <a:cs typeface="Jost Regular"/>
                <a:sym typeface="Jost Regular"/>
              </a:rPr>
              <a:t>IMPLEMENT</a:t>
            </a:r>
            <a:endParaRPr sz="1800" b="0" i="0" u="none" strike="noStrike" cap="none">
              <a:solidFill>
                <a:srgbClr val="000000"/>
              </a:solidFill>
              <a:latin typeface="Jost Regular"/>
              <a:ea typeface="Jost Regular"/>
              <a:cs typeface="Jost Regular"/>
              <a:sym typeface="Jost Regular"/>
            </a:endParaRPr>
          </a:p>
        </p:txBody>
      </p:sp>
      <p:sp>
        <p:nvSpPr>
          <p:cNvPr id="260" name="Google Shape;260;p7"/>
          <p:cNvSpPr txBox="1"/>
          <p:nvPr/>
        </p:nvSpPr>
        <p:spPr>
          <a:xfrm>
            <a:off x="1302855" y="2992922"/>
            <a:ext cx="454025" cy="5238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D16228"/>
              </a:buClr>
              <a:buSzPts val="2800"/>
              <a:buFont typeface="Arial"/>
              <a:buNone/>
            </a:pPr>
            <a:r>
              <a:rPr lang="en-US" sz="2800" b="0" i="0" u="none" strike="noStrike" cap="none">
                <a:solidFill>
                  <a:srgbClr val="D16228"/>
                </a:solidFill>
                <a:latin typeface="Jost Regular"/>
                <a:ea typeface="Jost Regular"/>
                <a:cs typeface="Jost Regular"/>
                <a:sym typeface="Jost Regular"/>
              </a:rPr>
              <a:t>1.</a:t>
            </a:r>
            <a:endParaRPr sz="1400" b="0" i="0" u="none" strike="noStrike" cap="none">
              <a:solidFill>
                <a:srgbClr val="000000"/>
              </a:solidFill>
              <a:latin typeface="Jost Regular"/>
              <a:ea typeface="Jost Regular"/>
              <a:cs typeface="Jost Regular"/>
              <a:sym typeface="Jost Regular"/>
            </a:endParaRPr>
          </a:p>
        </p:txBody>
      </p:sp>
      <p:sp>
        <p:nvSpPr>
          <p:cNvPr id="261" name="Google Shape;261;p7"/>
          <p:cNvSpPr txBox="1"/>
          <p:nvPr/>
        </p:nvSpPr>
        <p:spPr>
          <a:xfrm>
            <a:off x="3925405" y="2992922"/>
            <a:ext cx="495300" cy="5238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D16228"/>
              </a:buClr>
              <a:buSzPts val="2800"/>
              <a:buFont typeface="Arial"/>
              <a:buNone/>
            </a:pPr>
            <a:r>
              <a:rPr lang="en-US" sz="2800" b="0" i="0" u="none" strike="noStrike" cap="none">
                <a:solidFill>
                  <a:srgbClr val="D16228"/>
                </a:solidFill>
                <a:latin typeface="Jost Regular"/>
                <a:ea typeface="Jost Regular"/>
                <a:cs typeface="Jost Regular"/>
                <a:sym typeface="Jost Regular"/>
              </a:rPr>
              <a:t>2.</a:t>
            </a:r>
            <a:endParaRPr sz="1400" b="0" i="0" u="none" strike="noStrike" cap="none">
              <a:solidFill>
                <a:srgbClr val="000000"/>
              </a:solidFill>
              <a:latin typeface="Jost Regular"/>
              <a:ea typeface="Jost Regular"/>
              <a:cs typeface="Jost Regular"/>
              <a:sym typeface="Jost Regular"/>
            </a:endParaRPr>
          </a:p>
        </p:txBody>
      </p:sp>
      <p:sp>
        <p:nvSpPr>
          <p:cNvPr id="262" name="Google Shape;262;p7"/>
          <p:cNvSpPr txBox="1"/>
          <p:nvPr/>
        </p:nvSpPr>
        <p:spPr>
          <a:xfrm>
            <a:off x="6625743" y="2992922"/>
            <a:ext cx="487362" cy="5238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D16228"/>
              </a:buClr>
              <a:buSzPts val="2800"/>
              <a:buFont typeface="Arial"/>
              <a:buNone/>
            </a:pPr>
            <a:r>
              <a:rPr lang="en-US" sz="2800" b="0" i="0" u="none" strike="noStrike" cap="none">
                <a:solidFill>
                  <a:srgbClr val="D16228"/>
                </a:solidFill>
                <a:latin typeface="Jost Regular"/>
                <a:ea typeface="Jost Regular"/>
                <a:cs typeface="Jost Regular"/>
                <a:sym typeface="Jost Regular"/>
              </a:rPr>
              <a:t>3.</a:t>
            </a:r>
            <a:endParaRPr sz="1400" b="0" i="0" u="none" strike="noStrike" cap="none">
              <a:solidFill>
                <a:srgbClr val="000000"/>
              </a:solidFill>
              <a:latin typeface="Jost Regular"/>
              <a:ea typeface="Jost Regular"/>
              <a:cs typeface="Jost Regular"/>
              <a:sym typeface="Jost Regular"/>
            </a:endParaRPr>
          </a:p>
        </p:txBody>
      </p:sp>
      <p:sp>
        <p:nvSpPr>
          <p:cNvPr id="263" name="Google Shape;263;p7"/>
          <p:cNvSpPr txBox="1"/>
          <p:nvPr/>
        </p:nvSpPr>
        <p:spPr>
          <a:xfrm>
            <a:off x="10210318" y="2665540"/>
            <a:ext cx="1041400" cy="6461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D16228"/>
              </a:buClr>
              <a:buSzPts val="3600"/>
              <a:buFont typeface="Arial"/>
              <a:buNone/>
            </a:pPr>
            <a:r>
              <a:rPr lang="en-US" sz="3600" b="0" i="0" u="none" strike="noStrike" cap="none">
                <a:solidFill>
                  <a:srgbClr val="D16228"/>
                </a:solidFill>
                <a:latin typeface="Jost Regular"/>
                <a:ea typeface="Jost Regular"/>
                <a:cs typeface="Jost Regular"/>
                <a:sym typeface="Jost Regular"/>
              </a:rPr>
              <a:t>CO</a:t>
            </a:r>
            <a:r>
              <a:rPr lang="en-US" sz="3600" b="0" i="0" u="none" strike="noStrike" cap="none" baseline="-25000">
                <a:solidFill>
                  <a:srgbClr val="D16228"/>
                </a:solidFill>
                <a:latin typeface="Jost Regular"/>
                <a:ea typeface="Jost Regular"/>
                <a:cs typeface="Jost Regular"/>
                <a:sym typeface="Jost Regular"/>
              </a:rPr>
              <a:t>2</a:t>
            </a:r>
            <a:endParaRPr sz="3600" b="0" i="0" u="none" strike="noStrike" cap="none">
              <a:solidFill>
                <a:srgbClr val="D16228"/>
              </a:solidFill>
              <a:latin typeface="Jost Regular"/>
              <a:ea typeface="Jost Regular"/>
              <a:cs typeface="Jost Regular"/>
              <a:sym typeface="Jost Regular"/>
            </a:endParaRPr>
          </a:p>
        </p:txBody>
      </p:sp>
      <p:sp>
        <p:nvSpPr>
          <p:cNvPr id="264" name="Google Shape;264;p7"/>
          <p:cNvSpPr/>
          <p:nvPr/>
        </p:nvSpPr>
        <p:spPr>
          <a:xfrm rot="5400000">
            <a:off x="8704574" y="3167983"/>
            <a:ext cx="1958975" cy="544513"/>
          </a:xfrm>
          <a:prstGeom prst="triangle">
            <a:avLst>
              <a:gd name="adj" fmla="val 51077"/>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Jost Regular"/>
              <a:ea typeface="Jost Regular"/>
              <a:cs typeface="Jost Regular"/>
              <a:sym typeface="Jost Regular"/>
            </a:endParaRPr>
          </a:p>
        </p:txBody>
      </p:sp>
      <p:sp>
        <p:nvSpPr>
          <p:cNvPr id="265" name="Google Shape;265;p7"/>
          <p:cNvSpPr/>
          <p:nvPr/>
        </p:nvSpPr>
        <p:spPr>
          <a:xfrm>
            <a:off x="10334143" y="3225927"/>
            <a:ext cx="771525" cy="1016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D16228"/>
              </a:buClr>
              <a:buSzPts val="6000"/>
              <a:buFont typeface="Arial"/>
              <a:buNone/>
            </a:pPr>
            <a:r>
              <a:rPr lang="en-US" sz="6000" b="0" i="0" u="none" strike="noStrike" cap="none">
                <a:solidFill>
                  <a:srgbClr val="D16228"/>
                </a:solidFill>
                <a:latin typeface="Jost Regular"/>
                <a:ea typeface="Jost Regular"/>
                <a:cs typeface="Jost Regular"/>
                <a:sym typeface="Jost Regular"/>
              </a:rPr>
              <a:t>Ø</a:t>
            </a:r>
            <a:endParaRPr sz="2800" b="0" i="0" u="none" strike="noStrike" cap="none">
              <a:solidFill>
                <a:srgbClr val="D16228"/>
              </a:solidFill>
              <a:latin typeface="Jost Regular"/>
              <a:ea typeface="Jost Regular"/>
              <a:cs typeface="Jost Regular"/>
              <a:sym typeface="Jost Regular"/>
            </a:endParaRPr>
          </a:p>
        </p:txBody>
      </p:sp>
      <p:sp>
        <p:nvSpPr>
          <p:cNvPr id="266" name="Google Shape;266;p7"/>
          <p:cNvSpPr/>
          <p:nvPr/>
        </p:nvSpPr>
        <p:spPr>
          <a:xfrm>
            <a:off x="604462" y="1558292"/>
            <a:ext cx="8489735"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Jost Regular"/>
              <a:buNone/>
            </a:pPr>
            <a:r>
              <a:rPr lang="en-US" sz="2000" b="0" i="0" u="none" strike="noStrike" cap="none" dirty="0">
                <a:solidFill>
                  <a:srgbClr val="000000"/>
                </a:solidFill>
                <a:latin typeface="Jost Regular"/>
                <a:ea typeface="Jost Regular"/>
                <a:cs typeface="Jost Regular"/>
                <a:sym typeface="Jost Regular"/>
              </a:rPr>
              <a:t>GreenerU provides a broad range of program- and project-management services to help institutions achieve climate neutrality:</a:t>
            </a:r>
            <a:endParaRPr sz="1200" b="0" i="0" u="none" strike="noStrike" cap="none" dirty="0">
              <a:solidFill>
                <a:srgbClr val="000000"/>
              </a:solidFill>
              <a:latin typeface="Jost Regular"/>
              <a:ea typeface="Jost Regular"/>
              <a:cs typeface="Jost Regular"/>
              <a:sym typeface="Jost Regular"/>
            </a:endParaRPr>
          </a:p>
        </p:txBody>
      </p:sp>
      <p:sp>
        <p:nvSpPr>
          <p:cNvPr id="267" name="Google Shape;267;p7"/>
          <p:cNvSpPr/>
          <p:nvPr/>
        </p:nvSpPr>
        <p:spPr>
          <a:xfrm>
            <a:off x="1048739" y="4509248"/>
            <a:ext cx="2427519" cy="7386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Jost Regular"/>
              <a:buNone/>
            </a:pPr>
            <a:r>
              <a:rPr lang="en-US" sz="1400" b="0" i="0" u="none" strike="noStrike" cap="none">
                <a:solidFill>
                  <a:srgbClr val="000000"/>
                </a:solidFill>
                <a:latin typeface="Jost Regular"/>
                <a:ea typeface="Jost Regular"/>
                <a:cs typeface="Jost Regular"/>
                <a:sym typeface="Jost Regular"/>
              </a:rPr>
              <a:t>data gathering and baselining</a:t>
            </a:r>
            <a:endParaRPr sz="1100" b="0" i="0" u="none" strike="noStrike" cap="none">
              <a:solidFill>
                <a:srgbClr val="000000"/>
              </a:solidFill>
              <a:latin typeface="Jost Regular"/>
              <a:ea typeface="Jost Regular"/>
              <a:cs typeface="Jost Regular"/>
              <a:sym typeface="Jost Regular"/>
            </a:endParaRPr>
          </a:p>
          <a:p>
            <a:pPr marL="0" marR="0" lvl="0" indent="0" algn="ctr" rtl="0">
              <a:lnSpc>
                <a:spcPct val="100000"/>
              </a:lnSpc>
              <a:spcBef>
                <a:spcPts val="0"/>
              </a:spcBef>
              <a:spcAft>
                <a:spcPts val="0"/>
              </a:spcAft>
              <a:buClr>
                <a:srgbClr val="000000"/>
              </a:buClr>
              <a:buSzPts val="1800"/>
              <a:buFont typeface="Jost Regular"/>
              <a:buNone/>
            </a:pPr>
            <a:r>
              <a:rPr lang="en-US" sz="1400" b="0" i="0" u="none" strike="noStrike" cap="none">
                <a:solidFill>
                  <a:srgbClr val="000000"/>
                </a:solidFill>
                <a:latin typeface="Jost Regular"/>
                <a:ea typeface="Jost Regular"/>
                <a:cs typeface="Jost Regular"/>
                <a:sym typeface="Jost Regular"/>
              </a:rPr>
              <a:t>strategic planning facilitation</a:t>
            </a:r>
            <a:endParaRPr sz="1100" b="0" i="0" u="none" strike="noStrike" cap="none">
              <a:solidFill>
                <a:srgbClr val="000000"/>
              </a:solidFill>
              <a:latin typeface="Jost Regular"/>
              <a:ea typeface="Jost Regular"/>
              <a:cs typeface="Jost Regular"/>
              <a:sym typeface="Jost Regular"/>
            </a:endParaRPr>
          </a:p>
          <a:p>
            <a:pPr marL="0" marR="0" lvl="0" indent="0" algn="ctr" rtl="0">
              <a:lnSpc>
                <a:spcPct val="100000"/>
              </a:lnSpc>
              <a:spcBef>
                <a:spcPts val="0"/>
              </a:spcBef>
              <a:spcAft>
                <a:spcPts val="0"/>
              </a:spcAft>
              <a:buClr>
                <a:srgbClr val="000000"/>
              </a:buClr>
              <a:buSzPts val="1800"/>
              <a:buFont typeface="Jost Regular"/>
              <a:buNone/>
            </a:pPr>
            <a:r>
              <a:rPr lang="en-US" sz="1400" b="0" i="0" u="none" strike="noStrike" cap="none">
                <a:solidFill>
                  <a:srgbClr val="000000"/>
                </a:solidFill>
                <a:latin typeface="Jost Regular"/>
                <a:ea typeface="Jost Regular"/>
                <a:cs typeface="Jost Regular"/>
                <a:sym typeface="Jost Regular"/>
              </a:rPr>
              <a:t>stakeholder engagement</a:t>
            </a:r>
            <a:endParaRPr sz="1100" b="0" i="0" u="none" strike="noStrike" cap="none">
              <a:solidFill>
                <a:srgbClr val="000000"/>
              </a:solidFill>
              <a:latin typeface="Jost Regular"/>
              <a:ea typeface="Jost Regular"/>
              <a:cs typeface="Jost Regular"/>
              <a:sym typeface="Jost Regular"/>
            </a:endParaRPr>
          </a:p>
        </p:txBody>
      </p:sp>
      <p:sp>
        <p:nvSpPr>
          <p:cNvPr id="268" name="Google Shape;268;p7"/>
          <p:cNvSpPr/>
          <p:nvPr/>
        </p:nvSpPr>
        <p:spPr>
          <a:xfrm>
            <a:off x="3789471" y="4509248"/>
            <a:ext cx="2007123" cy="7386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Jost Regular"/>
              <a:buNone/>
            </a:pPr>
            <a:r>
              <a:rPr lang="en-US" sz="1400" b="0" i="0" u="none" strike="noStrike" cap="none">
                <a:solidFill>
                  <a:srgbClr val="000000"/>
                </a:solidFill>
                <a:latin typeface="Jost Regular"/>
                <a:ea typeface="Jost Regular"/>
                <a:cs typeface="Jost Regular"/>
                <a:sym typeface="Jost Regular"/>
              </a:rPr>
              <a:t>engineering design</a:t>
            </a:r>
            <a:endParaRPr sz="1100" b="0" i="0" u="none" strike="noStrike" cap="none">
              <a:solidFill>
                <a:srgbClr val="000000"/>
              </a:solidFill>
              <a:latin typeface="Jost Regular"/>
              <a:ea typeface="Jost Regular"/>
              <a:cs typeface="Jost Regular"/>
              <a:sym typeface="Jost Regular"/>
            </a:endParaRPr>
          </a:p>
          <a:p>
            <a:pPr marL="0" marR="0" lvl="0" indent="0" algn="ctr" rtl="0">
              <a:lnSpc>
                <a:spcPct val="100000"/>
              </a:lnSpc>
              <a:spcBef>
                <a:spcPts val="0"/>
              </a:spcBef>
              <a:spcAft>
                <a:spcPts val="0"/>
              </a:spcAft>
              <a:buClr>
                <a:srgbClr val="000000"/>
              </a:buClr>
              <a:buSzPts val="1800"/>
              <a:buFont typeface="Jost Regular"/>
              <a:buNone/>
            </a:pPr>
            <a:r>
              <a:rPr lang="en-US" sz="1400" b="0" i="0" u="none" strike="noStrike" cap="none">
                <a:solidFill>
                  <a:srgbClr val="000000"/>
                </a:solidFill>
                <a:latin typeface="Jost Regular"/>
                <a:ea typeface="Jost Regular"/>
                <a:cs typeface="Jost Regular"/>
                <a:sym typeface="Jost Regular"/>
              </a:rPr>
              <a:t>feasibility assessments</a:t>
            </a:r>
            <a:endParaRPr sz="1100" b="0" i="0" u="none" strike="noStrike" cap="none">
              <a:solidFill>
                <a:srgbClr val="000000"/>
              </a:solidFill>
              <a:latin typeface="Jost Regular"/>
              <a:ea typeface="Jost Regular"/>
              <a:cs typeface="Jost Regular"/>
              <a:sym typeface="Jost Regular"/>
            </a:endParaRPr>
          </a:p>
          <a:p>
            <a:pPr marL="0" marR="0" lvl="0" indent="0" algn="ctr" rtl="0">
              <a:lnSpc>
                <a:spcPct val="100000"/>
              </a:lnSpc>
              <a:spcBef>
                <a:spcPts val="0"/>
              </a:spcBef>
              <a:spcAft>
                <a:spcPts val="0"/>
              </a:spcAft>
              <a:buClr>
                <a:srgbClr val="000000"/>
              </a:buClr>
              <a:buSzPts val="1800"/>
              <a:buFont typeface="Jost Regular"/>
              <a:buNone/>
            </a:pPr>
            <a:r>
              <a:rPr lang="en-US" sz="1400" b="0" i="0" u="none" strike="noStrike" cap="none">
                <a:solidFill>
                  <a:srgbClr val="000000"/>
                </a:solidFill>
                <a:latin typeface="Jost Regular"/>
                <a:ea typeface="Jost Regular"/>
                <a:cs typeface="Jost Regular"/>
                <a:sym typeface="Jost Regular"/>
              </a:rPr>
              <a:t>financing navigation</a:t>
            </a:r>
            <a:endParaRPr sz="1100" b="0" i="0" u="none" strike="noStrike" cap="none">
              <a:solidFill>
                <a:srgbClr val="000000"/>
              </a:solidFill>
              <a:latin typeface="Jost Regular"/>
              <a:ea typeface="Jost Regular"/>
              <a:cs typeface="Jost Regular"/>
              <a:sym typeface="Jost Regular"/>
            </a:endParaRPr>
          </a:p>
        </p:txBody>
      </p:sp>
      <p:sp>
        <p:nvSpPr>
          <p:cNvPr id="269" name="Google Shape;269;p7"/>
          <p:cNvSpPr/>
          <p:nvPr/>
        </p:nvSpPr>
        <p:spPr>
          <a:xfrm>
            <a:off x="5764082" y="4509248"/>
            <a:ext cx="3547795" cy="116955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Jost Regular"/>
              <a:buNone/>
            </a:pPr>
            <a:r>
              <a:rPr lang="en-US" sz="1400" b="0" i="0" u="none" strike="noStrike" cap="none">
                <a:solidFill>
                  <a:srgbClr val="000000"/>
                </a:solidFill>
                <a:latin typeface="Jost Regular"/>
                <a:ea typeface="Jost Regular"/>
                <a:cs typeface="Jost Regular"/>
                <a:sym typeface="Jost Regular"/>
              </a:rPr>
              <a:t>project management</a:t>
            </a:r>
            <a:endParaRPr sz="1100" b="0" i="0" u="none" strike="noStrike" cap="none">
              <a:solidFill>
                <a:srgbClr val="000000"/>
              </a:solidFill>
              <a:latin typeface="Jost Regular"/>
              <a:ea typeface="Jost Regular"/>
              <a:cs typeface="Jost Regular"/>
              <a:sym typeface="Jost Regular"/>
            </a:endParaRPr>
          </a:p>
          <a:p>
            <a:pPr marL="0" marR="0" lvl="0" indent="0" algn="ctr" rtl="0">
              <a:lnSpc>
                <a:spcPct val="100000"/>
              </a:lnSpc>
              <a:spcBef>
                <a:spcPts val="0"/>
              </a:spcBef>
              <a:spcAft>
                <a:spcPts val="0"/>
              </a:spcAft>
              <a:buClr>
                <a:srgbClr val="000000"/>
              </a:buClr>
              <a:buSzPts val="1800"/>
              <a:buFont typeface="Jost Regular"/>
              <a:buNone/>
            </a:pPr>
            <a:r>
              <a:rPr lang="en-US" sz="1400" b="0" i="0" u="none" strike="noStrike" cap="none">
                <a:solidFill>
                  <a:srgbClr val="000000"/>
                </a:solidFill>
                <a:latin typeface="Jost Regular"/>
                <a:ea typeface="Jost Regular"/>
                <a:cs typeface="Jost Regular"/>
                <a:sym typeface="Jost Regular"/>
              </a:rPr>
              <a:t>efficient lighting design</a:t>
            </a:r>
            <a:endParaRPr sz="1100" b="0" i="0" u="none" strike="noStrike" cap="none">
              <a:solidFill>
                <a:srgbClr val="000000"/>
              </a:solidFill>
              <a:latin typeface="Jost Regular"/>
              <a:ea typeface="Jost Regular"/>
              <a:cs typeface="Jost Regular"/>
              <a:sym typeface="Jost Regular"/>
            </a:endParaRPr>
          </a:p>
          <a:p>
            <a:pPr marL="0" marR="0" lvl="0" indent="0" algn="ctr" rtl="0">
              <a:lnSpc>
                <a:spcPct val="100000"/>
              </a:lnSpc>
              <a:spcBef>
                <a:spcPts val="0"/>
              </a:spcBef>
              <a:spcAft>
                <a:spcPts val="0"/>
              </a:spcAft>
              <a:buClr>
                <a:srgbClr val="000000"/>
              </a:buClr>
              <a:buSzPts val="1800"/>
              <a:buFont typeface="Jost Regular"/>
              <a:buNone/>
            </a:pPr>
            <a:r>
              <a:rPr lang="en-US" sz="1400" b="0" i="0" u="none" strike="noStrike" cap="none">
                <a:solidFill>
                  <a:srgbClr val="000000"/>
                </a:solidFill>
                <a:latin typeface="Jost Regular"/>
                <a:ea typeface="Jost Regular"/>
                <a:cs typeface="Jost Regular"/>
                <a:sym typeface="Jost Regular"/>
              </a:rPr>
              <a:t>ECM installations</a:t>
            </a:r>
            <a:endParaRPr sz="1100" b="0" i="0" u="none" strike="noStrike" cap="none">
              <a:solidFill>
                <a:srgbClr val="000000"/>
              </a:solidFill>
              <a:latin typeface="Jost Regular"/>
              <a:ea typeface="Jost Regular"/>
              <a:cs typeface="Jost Regular"/>
              <a:sym typeface="Jost Regular"/>
            </a:endParaRPr>
          </a:p>
          <a:p>
            <a:pPr marL="0" marR="0" lvl="0" indent="0" algn="ctr" rtl="0">
              <a:lnSpc>
                <a:spcPct val="100000"/>
              </a:lnSpc>
              <a:spcBef>
                <a:spcPts val="0"/>
              </a:spcBef>
              <a:spcAft>
                <a:spcPts val="0"/>
              </a:spcAft>
              <a:buClr>
                <a:srgbClr val="000000"/>
              </a:buClr>
              <a:buSzPts val="1800"/>
              <a:buFont typeface="Jost Regular"/>
              <a:buNone/>
            </a:pPr>
            <a:r>
              <a:rPr lang="en-US" sz="1400" b="0" i="0" u="none" strike="noStrike" cap="none">
                <a:solidFill>
                  <a:srgbClr val="000000"/>
                </a:solidFill>
                <a:latin typeface="Jost Regular"/>
                <a:ea typeface="Jost Regular"/>
                <a:cs typeface="Jost Regular"/>
                <a:sym typeface="Jost Regular"/>
              </a:rPr>
              <a:t>mechanical infrastructure projects</a:t>
            </a:r>
            <a:endParaRPr sz="1100" b="0" i="0" u="none" strike="noStrike" cap="none">
              <a:solidFill>
                <a:srgbClr val="000000"/>
              </a:solidFill>
              <a:latin typeface="Jost Regular"/>
              <a:ea typeface="Jost Regular"/>
              <a:cs typeface="Jost Regular"/>
              <a:sym typeface="Jost Regular"/>
            </a:endParaRPr>
          </a:p>
          <a:p>
            <a:pPr marL="0" marR="0" lvl="0" indent="0" algn="ctr" rtl="0">
              <a:lnSpc>
                <a:spcPct val="100000"/>
              </a:lnSpc>
              <a:spcBef>
                <a:spcPts val="0"/>
              </a:spcBef>
              <a:spcAft>
                <a:spcPts val="0"/>
              </a:spcAft>
              <a:buClr>
                <a:srgbClr val="000000"/>
              </a:buClr>
              <a:buSzPts val="1800"/>
              <a:buFont typeface="Jost Regular"/>
              <a:buNone/>
            </a:pPr>
            <a:r>
              <a:rPr lang="en-US" sz="1400" b="0" i="0" u="none" strike="noStrike" cap="none">
                <a:solidFill>
                  <a:srgbClr val="000000"/>
                </a:solidFill>
                <a:latin typeface="Jost Regular"/>
                <a:ea typeface="Jost Regular"/>
                <a:cs typeface="Jost Regular"/>
                <a:sym typeface="Jost Regular"/>
              </a:rPr>
              <a:t>measurement and verification</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14"/>
          <p:cNvSpPr txBox="1"/>
          <p:nvPr/>
        </p:nvSpPr>
        <p:spPr>
          <a:xfrm>
            <a:off x="0" y="48127"/>
            <a:ext cx="12192000"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3200"/>
              <a:buFont typeface="Arial"/>
              <a:buNone/>
              <a:tabLst/>
              <a:defRPr/>
            </a:pPr>
            <a:r>
              <a:rPr kumimoji="0" lang="en-US" sz="3200" b="0" i="0" u="none" strike="noStrike" kern="0" cap="none" spc="300" normalizeH="0" baseline="0" noProof="0" dirty="0">
                <a:ln>
                  <a:noFill/>
                </a:ln>
                <a:solidFill>
                  <a:srgbClr val="FFFFFF"/>
                </a:solidFill>
                <a:effectLst/>
                <a:uLnTx/>
                <a:uFillTx/>
                <a:latin typeface="Jost* Light" pitchFamily="2" charset="0"/>
                <a:ea typeface="Jost* Light" pitchFamily="2" charset="0"/>
                <a:cs typeface="Arial"/>
                <a:sym typeface="Arial"/>
              </a:rPr>
              <a:t>STEP ONE: PLAN</a:t>
            </a:r>
            <a:endParaRPr kumimoji="0" sz="3200" b="0" i="0" u="none" strike="noStrike" kern="0" cap="none" spc="300" normalizeH="0" baseline="0" noProof="0" dirty="0">
              <a:ln>
                <a:noFill/>
              </a:ln>
              <a:solidFill>
                <a:srgbClr val="FFFFFF"/>
              </a:solidFill>
              <a:effectLst/>
              <a:uLnTx/>
              <a:uFillTx/>
              <a:latin typeface="Jost* Light" pitchFamily="2" charset="0"/>
              <a:ea typeface="Jost* Light" pitchFamily="2" charset="0"/>
              <a:cs typeface="Arial"/>
              <a:sym typeface="Arial"/>
            </a:endParaRPr>
          </a:p>
        </p:txBody>
      </p:sp>
      <p:sp>
        <p:nvSpPr>
          <p:cNvPr id="245" name="Google Shape;245;p14"/>
          <p:cNvSpPr txBox="1"/>
          <p:nvPr/>
        </p:nvSpPr>
        <p:spPr>
          <a:xfrm>
            <a:off x="1241313" y="3533775"/>
            <a:ext cx="1428296" cy="36988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Jost* Light" pitchFamily="2" charset="0"/>
                <a:ea typeface="Jost* Light" pitchFamily="2" charset="0"/>
                <a:cs typeface="Arial"/>
                <a:sym typeface="Arial"/>
              </a:rPr>
              <a:t>PLAN</a:t>
            </a:r>
            <a:endParaRPr kumimoji="0" sz="1400" b="0" i="0" u="none" strike="noStrike" kern="0" cap="none" spc="0" normalizeH="0" baseline="0" noProof="0" dirty="0">
              <a:ln>
                <a:noFill/>
              </a:ln>
              <a:solidFill>
                <a:srgbClr val="000000"/>
              </a:solidFill>
              <a:effectLst/>
              <a:uLnTx/>
              <a:uFillTx/>
              <a:latin typeface="Jost* Light" pitchFamily="2" charset="0"/>
              <a:ea typeface="Jost* Light" pitchFamily="2" charset="0"/>
              <a:cs typeface="Arial"/>
              <a:sym typeface="Arial"/>
            </a:endParaRPr>
          </a:p>
        </p:txBody>
      </p:sp>
      <p:sp>
        <p:nvSpPr>
          <p:cNvPr id="246" name="Google Shape;246;p14"/>
          <p:cNvSpPr/>
          <p:nvPr/>
        </p:nvSpPr>
        <p:spPr>
          <a:xfrm>
            <a:off x="949325" y="1592263"/>
            <a:ext cx="2033588" cy="2033587"/>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Jost* Light" pitchFamily="2" charset="0"/>
              <a:ea typeface="Jost* Light" pitchFamily="2" charset="0"/>
              <a:cs typeface="Calibri"/>
              <a:sym typeface="Calibri"/>
            </a:endParaRPr>
          </a:p>
        </p:txBody>
      </p:sp>
      <p:sp>
        <p:nvSpPr>
          <p:cNvPr id="247" name="Google Shape;247;p14"/>
          <p:cNvSpPr txBox="1"/>
          <p:nvPr/>
        </p:nvSpPr>
        <p:spPr>
          <a:xfrm>
            <a:off x="792163" y="2830513"/>
            <a:ext cx="454025" cy="5238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D16228"/>
              </a:buClr>
              <a:buSzPts val="2800"/>
              <a:buFont typeface="Arial"/>
              <a:buNone/>
              <a:tabLst/>
              <a:defRPr/>
            </a:pPr>
            <a:r>
              <a:rPr kumimoji="0" lang="en-US" sz="2800" b="0" i="0" u="none" strike="noStrike" kern="0" cap="none" spc="0" normalizeH="0" baseline="0" noProof="0" dirty="0">
                <a:ln>
                  <a:noFill/>
                </a:ln>
                <a:solidFill>
                  <a:srgbClr val="D16228"/>
                </a:solidFill>
                <a:effectLst/>
                <a:uLnTx/>
                <a:uFillTx/>
                <a:latin typeface="Jost* Light" pitchFamily="2" charset="0"/>
                <a:ea typeface="Jost* Light" pitchFamily="2" charset="0"/>
                <a:cs typeface="Arial"/>
                <a:sym typeface="Arial"/>
              </a:rPr>
              <a:t>1.</a:t>
            </a:r>
            <a:endParaRPr kumimoji="0" sz="1400" b="0" i="0" u="none" strike="noStrike" kern="0" cap="none" spc="0" normalizeH="0" baseline="0" noProof="0" dirty="0">
              <a:ln>
                <a:noFill/>
              </a:ln>
              <a:solidFill>
                <a:srgbClr val="000000"/>
              </a:solidFill>
              <a:effectLst/>
              <a:uLnTx/>
              <a:uFillTx/>
              <a:latin typeface="Jost* Light" pitchFamily="2" charset="0"/>
              <a:ea typeface="Jost* Light" pitchFamily="2" charset="0"/>
              <a:cs typeface="Arial"/>
              <a:sym typeface="Arial"/>
            </a:endParaRPr>
          </a:p>
        </p:txBody>
      </p:sp>
      <p:sp>
        <p:nvSpPr>
          <p:cNvPr id="248" name="Google Shape;248;p14"/>
          <p:cNvSpPr/>
          <p:nvPr/>
        </p:nvSpPr>
        <p:spPr>
          <a:xfrm>
            <a:off x="3659188" y="1325563"/>
            <a:ext cx="2451100" cy="2452687"/>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Jost* Light" pitchFamily="2" charset="0"/>
              <a:ea typeface="Jost* Light" pitchFamily="2" charset="0"/>
              <a:cs typeface="Calibri"/>
              <a:sym typeface="Calibri"/>
            </a:endParaRPr>
          </a:p>
        </p:txBody>
      </p:sp>
      <p:cxnSp>
        <p:nvCxnSpPr>
          <p:cNvPr id="249" name="Google Shape;249;p14"/>
          <p:cNvCxnSpPr/>
          <p:nvPr/>
        </p:nvCxnSpPr>
        <p:spPr>
          <a:xfrm>
            <a:off x="3305175" y="1706563"/>
            <a:ext cx="0" cy="3506787"/>
          </a:xfrm>
          <a:prstGeom prst="straightConnector1">
            <a:avLst/>
          </a:prstGeom>
          <a:noFill/>
          <a:ln w="9525" cap="flat" cmpd="sng">
            <a:solidFill>
              <a:srgbClr val="D16228"/>
            </a:solidFill>
            <a:prstDash val="solid"/>
            <a:miter lim="800000"/>
            <a:headEnd type="none" w="sm" len="sm"/>
            <a:tailEnd type="none" w="sm" len="sm"/>
          </a:ln>
        </p:spPr>
      </p:cxnSp>
      <p:sp>
        <p:nvSpPr>
          <p:cNvPr id="250" name="Google Shape;250;p14"/>
          <p:cNvSpPr/>
          <p:nvPr/>
        </p:nvSpPr>
        <p:spPr>
          <a:xfrm>
            <a:off x="9148763" y="1739900"/>
            <a:ext cx="1741487" cy="17399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Jost* Light" pitchFamily="2" charset="0"/>
              <a:ea typeface="Jost* Light" pitchFamily="2" charset="0"/>
              <a:cs typeface="Calibri"/>
              <a:sym typeface="Calibri"/>
            </a:endParaRPr>
          </a:p>
        </p:txBody>
      </p:sp>
      <p:sp>
        <p:nvSpPr>
          <p:cNvPr id="251" name="Google Shape;251;p14"/>
          <p:cNvSpPr txBox="1"/>
          <p:nvPr/>
        </p:nvSpPr>
        <p:spPr>
          <a:xfrm>
            <a:off x="3624263" y="3549650"/>
            <a:ext cx="2228850" cy="160039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Jost* Light" pitchFamily="2" charset="0"/>
                <a:ea typeface="Jost* Light" pitchFamily="2" charset="0"/>
                <a:cs typeface="Arial"/>
                <a:sym typeface="Arial"/>
              </a:rPr>
              <a:t>GATHER BASELINE DATA</a:t>
            </a:r>
            <a:endParaRPr kumimoji="0" sz="1400" b="0" i="0" u="none" strike="noStrike" kern="0" cap="none" spc="0" normalizeH="0" baseline="0" noProof="0" dirty="0">
              <a:ln>
                <a:noFill/>
              </a:ln>
              <a:solidFill>
                <a:srgbClr val="000000"/>
              </a:solidFill>
              <a:effectLst/>
              <a:uLnTx/>
              <a:uFillTx/>
              <a:latin typeface="Jost* Light" pitchFamily="2" charset="0"/>
              <a:ea typeface="Jost* Light" pitchFamily="2"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Jost* Light" pitchFamily="2" charset="0"/>
              <a:ea typeface="Jost* Light" pitchFamily="2" charset="0"/>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0" cap="none" spc="0" normalizeH="0" baseline="0" noProof="0" dirty="0">
                <a:ln>
                  <a:noFill/>
                </a:ln>
                <a:solidFill>
                  <a:srgbClr val="000000"/>
                </a:solidFill>
                <a:effectLst/>
                <a:uLnTx/>
                <a:uFillTx/>
                <a:latin typeface="Jost* Light" pitchFamily="2" charset="0"/>
                <a:ea typeface="Jost* Light" pitchFamily="2" charset="0"/>
                <a:cs typeface="Arial"/>
                <a:sym typeface="Arial"/>
              </a:rPr>
              <a:t>Measure Scopes 1, 2, and 3 greenhouse gas emissions</a:t>
            </a:r>
            <a:endParaRPr kumimoji="0" sz="1400" b="0" i="0" u="none" strike="noStrike" kern="0" cap="none" spc="0" normalizeH="0" baseline="0" noProof="0" dirty="0">
              <a:ln>
                <a:noFill/>
              </a:ln>
              <a:solidFill>
                <a:srgbClr val="000000"/>
              </a:solidFill>
              <a:effectLst/>
              <a:uLnTx/>
              <a:uFillTx/>
              <a:latin typeface="Jost* Light" pitchFamily="2" charset="0"/>
              <a:ea typeface="Jost* Light" pitchFamily="2" charset="0"/>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0" cap="none" spc="0" normalizeH="0" baseline="0" noProof="0" dirty="0">
                <a:ln>
                  <a:noFill/>
                </a:ln>
                <a:solidFill>
                  <a:srgbClr val="000000"/>
                </a:solidFill>
                <a:effectLst/>
                <a:uLnTx/>
                <a:uFillTx/>
                <a:latin typeface="Jost* Light" pitchFamily="2" charset="0"/>
                <a:ea typeface="Jost* Light" pitchFamily="2" charset="0"/>
                <a:cs typeface="Arial"/>
                <a:sym typeface="Arial"/>
              </a:rPr>
              <a:t>Gather STARS-related sustainability metrics</a:t>
            </a:r>
            <a:endParaRPr kumimoji="0" sz="1400" b="0" i="0" u="none" strike="noStrike" kern="0" cap="none" spc="0" normalizeH="0" baseline="0" noProof="0" dirty="0">
              <a:ln>
                <a:noFill/>
              </a:ln>
              <a:solidFill>
                <a:srgbClr val="000000"/>
              </a:solidFill>
              <a:effectLst/>
              <a:uLnTx/>
              <a:uFillTx/>
              <a:latin typeface="Jost* Light" pitchFamily="2" charset="0"/>
              <a:ea typeface="Jost* Light" pitchFamily="2" charset="0"/>
              <a:cs typeface="Arial"/>
              <a:sym typeface="Arial"/>
            </a:endParaRPr>
          </a:p>
        </p:txBody>
      </p:sp>
      <p:sp>
        <p:nvSpPr>
          <p:cNvPr id="252" name="Google Shape;252;p14"/>
          <p:cNvSpPr txBox="1"/>
          <p:nvPr/>
        </p:nvSpPr>
        <p:spPr>
          <a:xfrm>
            <a:off x="6334125" y="3549650"/>
            <a:ext cx="2230438" cy="18161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Jost* Light" pitchFamily="2" charset="0"/>
                <a:ea typeface="Jost* Light" pitchFamily="2" charset="0"/>
                <a:cs typeface="Arial"/>
                <a:sym typeface="Arial"/>
              </a:rPr>
              <a:t>GET BUY-IN</a:t>
            </a:r>
            <a:endParaRPr kumimoji="0" sz="1400" b="0" i="0" u="none" strike="noStrike" kern="0" cap="none" spc="0" normalizeH="0" baseline="0" noProof="0" dirty="0">
              <a:ln>
                <a:noFill/>
              </a:ln>
              <a:solidFill>
                <a:srgbClr val="000000"/>
              </a:solidFill>
              <a:effectLst/>
              <a:uLnTx/>
              <a:uFillTx/>
              <a:latin typeface="Jost* Light" pitchFamily="2" charset="0"/>
              <a:ea typeface="Jost* Light" pitchFamily="2"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Jost* Light" pitchFamily="2" charset="0"/>
              <a:ea typeface="Jost* Light" pitchFamily="2" charset="0"/>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0" cap="none" spc="0" normalizeH="0" baseline="0" noProof="0" dirty="0">
                <a:ln>
                  <a:noFill/>
                </a:ln>
                <a:solidFill>
                  <a:srgbClr val="000000"/>
                </a:solidFill>
                <a:effectLst/>
                <a:uLnTx/>
                <a:uFillTx/>
                <a:latin typeface="Jost* Light" pitchFamily="2" charset="0"/>
                <a:ea typeface="Jost* Light" pitchFamily="2" charset="0"/>
                <a:cs typeface="Arial"/>
                <a:sym typeface="Arial"/>
              </a:rPr>
              <a:t>Align and integrate institutional priorities</a:t>
            </a:r>
            <a:endParaRPr kumimoji="0" sz="1400" b="0" i="0" u="none" strike="noStrike" kern="0" cap="none" spc="0" normalizeH="0" baseline="0" noProof="0" dirty="0">
              <a:ln>
                <a:noFill/>
              </a:ln>
              <a:solidFill>
                <a:srgbClr val="000000"/>
              </a:solidFill>
              <a:effectLst/>
              <a:uLnTx/>
              <a:uFillTx/>
              <a:latin typeface="Jost* Light" pitchFamily="2" charset="0"/>
              <a:ea typeface="Jost* Light" pitchFamily="2" charset="0"/>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0" cap="none" spc="0" normalizeH="0" baseline="0" noProof="0" dirty="0">
                <a:ln>
                  <a:noFill/>
                </a:ln>
                <a:solidFill>
                  <a:srgbClr val="000000"/>
                </a:solidFill>
                <a:effectLst/>
                <a:uLnTx/>
                <a:uFillTx/>
                <a:latin typeface="Jost* Light" pitchFamily="2" charset="0"/>
                <a:ea typeface="Jost* Light" pitchFamily="2" charset="0"/>
                <a:cs typeface="Arial"/>
                <a:sym typeface="Arial"/>
              </a:rPr>
              <a:t>Activate institution-wide support</a:t>
            </a:r>
            <a:endParaRPr kumimoji="0" sz="1400" b="0" i="0" u="none" strike="noStrike" kern="0" cap="none" spc="0" normalizeH="0" baseline="0" noProof="0" dirty="0">
              <a:ln>
                <a:noFill/>
              </a:ln>
              <a:solidFill>
                <a:srgbClr val="000000"/>
              </a:solidFill>
              <a:effectLst/>
              <a:uLnTx/>
              <a:uFillTx/>
              <a:latin typeface="Jost* Light" pitchFamily="2" charset="0"/>
              <a:ea typeface="Jost* Light" pitchFamily="2" charset="0"/>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0" cap="none" spc="0" normalizeH="0" baseline="0" noProof="0" dirty="0">
                <a:ln>
                  <a:noFill/>
                </a:ln>
                <a:solidFill>
                  <a:srgbClr val="000000"/>
                </a:solidFill>
                <a:effectLst/>
                <a:uLnTx/>
                <a:uFillTx/>
                <a:latin typeface="Jost* Light" pitchFamily="2" charset="0"/>
                <a:ea typeface="Jost* Light" pitchFamily="2" charset="0"/>
                <a:cs typeface="Arial"/>
                <a:sym typeface="Arial"/>
              </a:rPr>
              <a:t>Evaluate institutional capacity</a:t>
            </a:r>
            <a:endParaRPr kumimoji="0" sz="1400" b="0" i="0" u="none" strike="noStrike" kern="0" cap="none" spc="0" normalizeH="0" baseline="0" noProof="0" dirty="0">
              <a:ln>
                <a:noFill/>
              </a:ln>
              <a:solidFill>
                <a:srgbClr val="000000"/>
              </a:solidFill>
              <a:effectLst/>
              <a:uLnTx/>
              <a:uFillTx/>
              <a:latin typeface="Jost* Light" pitchFamily="2" charset="0"/>
              <a:ea typeface="Jost* Light" pitchFamily="2" charset="0"/>
              <a:cs typeface="Arial"/>
              <a:sym typeface="Arial"/>
            </a:endParaRPr>
          </a:p>
        </p:txBody>
      </p:sp>
      <p:sp>
        <p:nvSpPr>
          <p:cNvPr id="253" name="Google Shape;253;p14"/>
          <p:cNvSpPr txBox="1"/>
          <p:nvPr/>
        </p:nvSpPr>
        <p:spPr>
          <a:xfrm>
            <a:off x="8877300" y="3549650"/>
            <a:ext cx="2228850" cy="181584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Jost* Light" pitchFamily="2" charset="0"/>
                <a:ea typeface="Jost* Light" pitchFamily="2" charset="0"/>
                <a:cs typeface="Arial"/>
                <a:sym typeface="Arial"/>
              </a:rPr>
              <a:t>CREATE ROADMAP</a:t>
            </a:r>
            <a:endParaRPr kumimoji="0" sz="1400" b="0" i="0" u="none" strike="noStrike" kern="0" cap="none" spc="0" normalizeH="0" baseline="0" noProof="0" dirty="0">
              <a:ln>
                <a:noFill/>
              </a:ln>
              <a:solidFill>
                <a:srgbClr val="000000"/>
              </a:solidFill>
              <a:effectLst/>
              <a:uLnTx/>
              <a:uFillTx/>
              <a:latin typeface="Jost* Light" pitchFamily="2" charset="0"/>
              <a:ea typeface="Jost* Light" pitchFamily="2"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Jost* Light" pitchFamily="2" charset="0"/>
              <a:ea typeface="Jost* Light" pitchFamily="2" charset="0"/>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0" cap="none" spc="0" normalizeH="0" baseline="0" noProof="0" dirty="0">
                <a:ln>
                  <a:noFill/>
                </a:ln>
                <a:solidFill>
                  <a:srgbClr val="000000"/>
                </a:solidFill>
                <a:effectLst/>
                <a:uLnTx/>
                <a:uFillTx/>
                <a:latin typeface="Jost* Light" pitchFamily="2" charset="0"/>
                <a:ea typeface="Jost* Light" pitchFamily="2" charset="0"/>
                <a:cs typeface="Arial"/>
                <a:sym typeface="Arial"/>
              </a:rPr>
              <a:t>Set climate neutrality target</a:t>
            </a:r>
            <a:endParaRPr kumimoji="0" sz="1400" b="0" i="0" u="none" strike="noStrike" kern="0" cap="none" spc="0" normalizeH="0" baseline="0" noProof="0" dirty="0">
              <a:ln>
                <a:noFill/>
              </a:ln>
              <a:solidFill>
                <a:srgbClr val="000000"/>
              </a:solidFill>
              <a:effectLst/>
              <a:uLnTx/>
              <a:uFillTx/>
              <a:latin typeface="Jost* Light" pitchFamily="2" charset="0"/>
              <a:ea typeface="Jost* Light" pitchFamily="2" charset="0"/>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0" cap="none" spc="0" normalizeH="0" baseline="0" noProof="0" dirty="0">
                <a:ln>
                  <a:noFill/>
                </a:ln>
                <a:solidFill>
                  <a:srgbClr val="000000"/>
                </a:solidFill>
                <a:effectLst/>
                <a:uLnTx/>
                <a:uFillTx/>
                <a:latin typeface="Jost* Light" pitchFamily="2" charset="0"/>
                <a:ea typeface="Jost* Light" pitchFamily="2" charset="0"/>
                <a:cs typeface="Arial"/>
                <a:sym typeface="Arial"/>
              </a:rPr>
              <a:t>Establish institutional goals and strategies</a:t>
            </a:r>
            <a:endParaRPr kumimoji="0" sz="1400" b="0" i="0" u="none" strike="noStrike" kern="0" cap="none" spc="0" normalizeH="0" baseline="0" noProof="0" dirty="0">
              <a:ln>
                <a:noFill/>
              </a:ln>
              <a:solidFill>
                <a:srgbClr val="000000"/>
              </a:solidFill>
              <a:effectLst/>
              <a:uLnTx/>
              <a:uFillTx/>
              <a:latin typeface="Jost* Light" pitchFamily="2" charset="0"/>
              <a:ea typeface="Jost* Light" pitchFamily="2" charset="0"/>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0" cap="none" spc="0" normalizeH="0" baseline="0" noProof="0" dirty="0">
                <a:ln>
                  <a:noFill/>
                </a:ln>
                <a:solidFill>
                  <a:srgbClr val="000000"/>
                </a:solidFill>
                <a:effectLst/>
                <a:uLnTx/>
                <a:uFillTx/>
                <a:latin typeface="Jost* Light" pitchFamily="2" charset="0"/>
                <a:ea typeface="Jost* Light" pitchFamily="2" charset="0"/>
                <a:cs typeface="Arial"/>
                <a:sym typeface="Arial"/>
              </a:rPr>
              <a:t>Develop implementable workplan</a:t>
            </a:r>
            <a:endParaRPr kumimoji="0" sz="1400" b="0" i="0" u="none" strike="noStrike" kern="0" cap="none" spc="0" normalizeH="0" baseline="0" noProof="0" dirty="0">
              <a:ln>
                <a:noFill/>
              </a:ln>
              <a:solidFill>
                <a:srgbClr val="000000"/>
              </a:solidFill>
              <a:effectLst/>
              <a:uLnTx/>
              <a:uFillTx/>
              <a:latin typeface="Jost* Light" pitchFamily="2" charset="0"/>
              <a:ea typeface="Jost* Light" pitchFamily="2" charset="0"/>
              <a:cs typeface="Arial"/>
              <a:sym typeface="Arial"/>
            </a:endParaRPr>
          </a:p>
        </p:txBody>
      </p:sp>
      <p:pic>
        <p:nvPicPr>
          <p:cNvPr id="254" name="Google Shape;254;p14"/>
          <p:cNvPicPr preferRelativeResize="0"/>
          <p:nvPr/>
        </p:nvPicPr>
        <p:blipFill rotWithShape="1">
          <a:blip r:embed="rId3">
            <a:alphaModFix/>
          </a:blip>
          <a:srcRect/>
          <a:stretch/>
        </p:blipFill>
        <p:spPr>
          <a:xfrm>
            <a:off x="6464300" y="1684338"/>
            <a:ext cx="1714500" cy="1714500"/>
          </a:xfrm>
          <a:prstGeom prst="rect">
            <a:avLst/>
          </a:prstGeom>
          <a:noFill/>
          <a:ln>
            <a:noFill/>
          </a:ln>
        </p:spPr>
      </p:pic>
      <p:pic>
        <p:nvPicPr>
          <p:cNvPr id="255" name="Google Shape;255;p14"/>
          <p:cNvPicPr preferRelativeResize="0"/>
          <p:nvPr/>
        </p:nvPicPr>
        <p:blipFill rotWithShape="1">
          <a:blip r:embed="rId4">
            <a:alphaModFix/>
          </a:blip>
          <a:srcRect/>
          <a:stretch/>
        </p:blipFill>
        <p:spPr>
          <a:xfrm>
            <a:off x="949325" y="1646238"/>
            <a:ext cx="2033588" cy="2033587"/>
          </a:xfrm>
          <a:prstGeom prst="rect">
            <a:avLst/>
          </a:prstGeom>
          <a:noFill/>
          <a:ln>
            <a:noFill/>
          </a:ln>
        </p:spPr>
      </p:pic>
      <p:pic>
        <p:nvPicPr>
          <p:cNvPr id="256" name="Google Shape;256;p14"/>
          <p:cNvPicPr preferRelativeResize="0"/>
          <p:nvPr/>
        </p:nvPicPr>
        <p:blipFill rotWithShape="1">
          <a:blip r:embed="rId5">
            <a:alphaModFix/>
          </a:blip>
          <a:srcRect/>
          <a:stretch/>
        </p:blipFill>
        <p:spPr>
          <a:xfrm>
            <a:off x="3659188" y="1379538"/>
            <a:ext cx="2451100" cy="2451100"/>
          </a:xfrm>
          <a:prstGeom prst="rect">
            <a:avLst/>
          </a:prstGeom>
          <a:noFill/>
          <a:ln>
            <a:noFill/>
          </a:ln>
        </p:spPr>
      </p:pic>
      <p:pic>
        <p:nvPicPr>
          <p:cNvPr id="257" name="Google Shape;257;p14"/>
          <p:cNvPicPr preferRelativeResize="0"/>
          <p:nvPr/>
        </p:nvPicPr>
        <p:blipFill rotWithShape="1">
          <a:blip r:embed="rId6">
            <a:alphaModFix/>
          </a:blip>
          <a:srcRect/>
          <a:stretch/>
        </p:blipFill>
        <p:spPr>
          <a:xfrm>
            <a:off x="9148763" y="1792288"/>
            <a:ext cx="1741487" cy="1741487"/>
          </a:xfrm>
          <a:prstGeom prst="rect">
            <a:avLst/>
          </a:prstGeom>
          <a:noFill/>
          <a:ln>
            <a:noFill/>
          </a:ln>
        </p:spPr>
      </p:pic>
    </p:spTree>
    <p:extLst>
      <p:ext uri="{BB962C8B-B14F-4D97-AF65-F5344CB8AC3E}">
        <p14:creationId xmlns:p14="http://schemas.microsoft.com/office/powerpoint/2010/main" val="39675394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11"/>
          <p:cNvSpPr txBox="1"/>
          <p:nvPr/>
        </p:nvSpPr>
        <p:spPr>
          <a:xfrm>
            <a:off x="0" y="48127"/>
            <a:ext cx="12192000"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3200"/>
              <a:buFont typeface="Arial"/>
              <a:buNone/>
              <a:tabLst/>
              <a:defRPr/>
            </a:pPr>
            <a:r>
              <a:rPr kumimoji="0" lang="en-US" sz="3200" b="0" i="0" u="none" strike="noStrike" kern="0" cap="none" spc="300" normalizeH="0" baseline="0" noProof="0" dirty="0">
                <a:ln>
                  <a:noFill/>
                </a:ln>
                <a:solidFill>
                  <a:srgbClr val="FFFFFF"/>
                </a:solidFill>
                <a:effectLst/>
                <a:uLnTx/>
                <a:uFillTx/>
                <a:latin typeface="Jost* Light" pitchFamily="2" charset="0"/>
                <a:ea typeface="Jost* Light" pitchFamily="2" charset="0"/>
                <a:cs typeface="Arial"/>
                <a:sym typeface="Arial"/>
              </a:rPr>
              <a:t>SO WHY AREN’T WE THERE YET?</a:t>
            </a:r>
            <a:endParaRPr kumimoji="0" sz="3200" b="0" i="0" u="none" strike="noStrike" kern="0" cap="none" spc="300" normalizeH="0" baseline="0" noProof="0" dirty="0">
              <a:ln>
                <a:noFill/>
              </a:ln>
              <a:solidFill>
                <a:srgbClr val="FFFFFF"/>
              </a:solidFill>
              <a:effectLst/>
              <a:uLnTx/>
              <a:uFillTx/>
              <a:latin typeface="Jost* Light" pitchFamily="2" charset="0"/>
              <a:ea typeface="Jost* Light" pitchFamily="2" charset="0"/>
              <a:cs typeface="Arial"/>
              <a:sym typeface="Arial"/>
            </a:endParaRPr>
          </a:p>
        </p:txBody>
      </p:sp>
      <p:graphicFrame>
        <p:nvGraphicFramePr>
          <p:cNvPr id="2" name="Table 1">
            <a:extLst>
              <a:ext uri="{FF2B5EF4-FFF2-40B4-BE49-F238E27FC236}">
                <a16:creationId xmlns:a16="http://schemas.microsoft.com/office/drawing/2014/main" id="{77BD2C82-3AA3-D246-9432-3372C815BFBF}"/>
              </a:ext>
            </a:extLst>
          </p:cNvPr>
          <p:cNvGraphicFramePr>
            <a:graphicFrameLocks noGrp="1"/>
          </p:cNvGraphicFramePr>
          <p:nvPr>
            <p:extLst>
              <p:ext uri="{D42A27DB-BD31-4B8C-83A1-F6EECF244321}">
                <p14:modId xmlns:p14="http://schemas.microsoft.com/office/powerpoint/2010/main" val="1682310076"/>
              </p:ext>
            </p:extLst>
          </p:nvPr>
        </p:nvGraphicFramePr>
        <p:xfrm>
          <a:off x="1062447" y="2474158"/>
          <a:ext cx="10067106" cy="3630198"/>
        </p:xfrm>
        <a:graphic>
          <a:graphicData uri="http://schemas.openxmlformats.org/drawingml/2006/table">
            <a:tbl>
              <a:tblPr firstRow="1" bandRow="1">
                <a:tableStyleId>{2D5ABB26-0587-4C30-8999-92F81FD0307C}</a:tableStyleId>
              </a:tblPr>
              <a:tblGrid>
                <a:gridCol w="3355702">
                  <a:extLst>
                    <a:ext uri="{9D8B030D-6E8A-4147-A177-3AD203B41FA5}">
                      <a16:colId xmlns:a16="http://schemas.microsoft.com/office/drawing/2014/main" val="2884770620"/>
                    </a:ext>
                  </a:extLst>
                </a:gridCol>
                <a:gridCol w="3355702">
                  <a:extLst>
                    <a:ext uri="{9D8B030D-6E8A-4147-A177-3AD203B41FA5}">
                      <a16:colId xmlns:a16="http://schemas.microsoft.com/office/drawing/2014/main" val="2861598816"/>
                    </a:ext>
                  </a:extLst>
                </a:gridCol>
                <a:gridCol w="3355702">
                  <a:extLst>
                    <a:ext uri="{9D8B030D-6E8A-4147-A177-3AD203B41FA5}">
                      <a16:colId xmlns:a16="http://schemas.microsoft.com/office/drawing/2014/main" val="2736444508"/>
                    </a:ext>
                  </a:extLst>
                </a:gridCol>
              </a:tblGrid>
              <a:tr h="566958">
                <a:tc>
                  <a:txBody>
                    <a:bodyPr/>
                    <a:lstStyle/>
                    <a:p>
                      <a:pPr algn="ctr"/>
                      <a:r>
                        <a:rPr lang="en-US" sz="2000" dirty="0">
                          <a:latin typeface="Jost* Book" pitchFamily="2" charset="0"/>
                          <a:ea typeface="Jost* Book" pitchFamily="2" charset="0"/>
                        </a:rPr>
                        <a:t>COST</a:t>
                      </a:r>
                      <a:endParaRPr lang="en-US" sz="2000" b="0" dirty="0">
                        <a:latin typeface="Jost* Book" pitchFamily="2" charset="0"/>
                        <a:ea typeface="Jost* Book" pitchFamily="2" charset="0"/>
                      </a:endParaRPr>
                    </a:p>
                  </a:txBody>
                  <a:tcPr/>
                </a:tc>
                <a:tc>
                  <a:txBody>
                    <a:bodyPr/>
                    <a:lstStyle/>
                    <a:p>
                      <a:pPr algn="ctr"/>
                      <a:r>
                        <a:rPr lang="en-US" sz="2000" dirty="0">
                          <a:latin typeface="Jost* Book" pitchFamily="2" charset="0"/>
                          <a:ea typeface="Jost* Book" pitchFamily="2" charset="0"/>
                        </a:rPr>
                        <a:t>INERTIA</a:t>
                      </a:r>
                      <a:endParaRPr lang="en-US" sz="2000" b="0" dirty="0">
                        <a:latin typeface="Jost* Book" pitchFamily="2" charset="0"/>
                        <a:ea typeface="Jost* Book" pitchFamily="2" charset="0"/>
                      </a:endParaRPr>
                    </a:p>
                  </a:txBody>
                  <a:tcPr/>
                </a:tc>
                <a:tc>
                  <a:txBody>
                    <a:bodyPr/>
                    <a:lstStyle/>
                    <a:p>
                      <a:pPr algn="ctr"/>
                      <a:r>
                        <a:rPr lang="en-US" sz="2000" b="1" i="0" dirty="0">
                          <a:latin typeface="Jost* 700" pitchFamily="2" charset="0"/>
                          <a:ea typeface="Jost* 700" pitchFamily="2" charset="0"/>
                        </a:rPr>
                        <a:t>LACK OF PRIORITY</a:t>
                      </a:r>
                    </a:p>
                  </a:txBody>
                  <a:tcPr/>
                </a:tc>
                <a:extLst>
                  <a:ext uri="{0D108BD9-81ED-4DB2-BD59-A6C34878D82A}">
                    <a16:rowId xmlns:a16="http://schemas.microsoft.com/office/drawing/2014/main" val="1237698327"/>
                  </a:ext>
                </a:extLst>
              </a:tr>
              <a:tr h="530616">
                <a:tc>
                  <a:txBody>
                    <a:bodyPr/>
                    <a:lstStyle/>
                    <a:p>
                      <a:pPr algn="ctr"/>
                      <a:r>
                        <a:rPr lang="en-US" b="0" i="0" dirty="0">
                          <a:latin typeface="Jost* Light" pitchFamily="2" charset="0"/>
                          <a:ea typeface="Jost* Light" pitchFamily="2" charset="0"/>
                        </a:rPr>
                        <a:t>“It’s too expensive”</a:t>
                      </a:r>
                    </a:p>
                    <a:p>
                      <a:pPr algn="ctr"/>
                      <a:r>
                        <a:rPr lang="en-US" b="0" i="0" dirty="0">
                          <a:latin typeface="Jost* Light" pitchFamily="2" charset="0"/>
                          <a:ea typeface="Jost* Light" pitchFamily="2" charset="0"/>
                        </a:rPr>
                        <a:t>“We already have too much debt”</a:t>
                      </a:r>
                    </a:p>
                  </a:txBody>
                  <a:tcPr/>
                </a:tc>
                <a:tc>
                  <a:txBody>
                    <a:bodyPr/>
                    <a:lstStyle/>
                    <a:p>
                      <a:pPr algn="ctr"/>
                      <a:r>
                        <a:rPr lang="en-US" b="0" i="0" dirty="0">
                          <a:latin typeface="Jost* Light" pitchFamily="2" charset="0"/>
                          <a:ea typeface="Jost* Light" pitchFamily="2" charset="0"/>
                        </a:rPr>
                        <a:t>“This is how we’ve always done things”</a:t>
                      </a:r>
                    </a:p>
                    <a:p>
                      <a:pPr algn="ctr"/>
                      <a:r>
                        <a:rPr lang="en-US" b="0" i="0" dirty="0">
                          <a:latin typeface="Jost* Light" pitchFamily="2" charset="0"/>
                          <a:ea typeface="Jost* Light" pitchFamily="2" charset="0"/>
                        </a:rPr>
                        <a:t>“We don’t have a good process to tackle projects like these”</a:t>
                      </a:r>
                    </a:p>
                  </a:txBody>
                  <a:tcPr/>
                </a:tc>
                <a:tc>
                  <a:txBody>
                    <a:bodyPr/>
                    <a:lstStyle/>
                    <a:p>
                      <a:pPr algn="ctr"/>
                      <a:r>
                        <a:rPr lang="en-US" b="0" i="0" dirty="0">
                          <a:latin typeface="Jost* Light" pitchFamily="2" charset="0"/>
                          <a:ea typeface="Jost* Light" pitchFamily="2" charset="0"/>
                        </a:rPr>
                        <a:t>“There’s not enough institutional support”</a:t>
                      </a:r>
                    </a:p>
                    <a:p>
                      <a:pPr algn="ctr"/>
                      <a:r>
                        <a:rPr lang="en-US" b="0" i="0" dirty="0">
                          <a:latin typeface="Jost* Light" pitchFamily="2" charset="0"/>
                          <a:ea typeface="Jost* Light" pitchFamily="2" charset="0"/>
                        </a:rPr>
                        <a:t>“There are more urgent problems”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b="0" i="0" dirty="0">
                          <a:latin typeface="Jost* Light" pitchFamily="2" charset="0"/>
                          <a:ea typeface="Jost* Light" pitchFamily="2" charset="0"/>
                        </a:rPr>
                        <a:t>“We don’t have the bandwidth”</a:t>
                      </a:r>
                    </a:p>
                  </a:txBody>
                  <a:tcPr/>
                </a:tc>
                <a:extLst>
                  <a:ext uri="{0D108BD9-81ED-4DB2-BD59-A6C34878D82A}">
                    <a16:rowId xmlns:a16="http://schemas.microsoft.com/office/drawing/2014/main" val="1908211722"/>
                  </a:ext>
                </a:extLst>
              </a:tr>
              <a:tr h="530616">
                <a:tc>
                  <a:txBody>
                    <a:bodyPr/>
                    <a:lstStyle/>
                    <a:p>
                      <a:pPr algn="ctr"/>
                      <a:r>
                        <a:rPr lang="en-US" sz="3200" b="0" i="0" dirty="0">
                          <a:solidFill>
                            <a:srgbClr val="4E7C89"/>
                          </a:solidFill>
                          <a:latin typeface="Jost* Light" pitchFamily="2" charset="0"/>
                          <a:ea typeface="Jost* Light" pitchFamily="2" charset="0"/>
                        </a:rPr>
                        <a:t>↓</a:t>
                      </a:r>
                    </a:p>
                  </a:txBody>
                  <a:tcPr/>
                </a:tc>
                <a:tc>
                  <a:txBody>
                    <a:bodyPr/>
                    <a:lstStyle/>
                    <a:p>
                      <a:pPr algn="ctr"/>
                      <a:r>
                        <a:rPr lang="en-US" sz="3200" b="0" i="0" dirty="0">
                          <a:solidFill>
                            <a:srgbClr val="4E7C89"/>
                          </a:solidFill>
                          <a:latin typeface="Jost* Light" pitchFamily="2" charset="0"/>
                          <a:ea typeface="Jost* Light" pitchFamily="2" charset="0"/>
                        </a:rPr>
                        <a:t>↓</a:t>
                      </a:r>
                    </a:p>
                  </a:txBody>
                  <a:tcPr/>
                </a:tc>
                <a:tc>
                  <a:txBody>
                    <a:bodyPr/>
                    <a:lstStyle/>
                    <a:p>
                      <a:pPr algn="ctr"/>
                      <a:r>
                        <a:rPr lang="en-US" sz="3200" b="0" i="0" dirty="0">
                          <a:solidFill>
                            <a:srgbClr val="4E7C89"/>
                          </a:solidFill>
                          <a:latin typeface="Jost* Light" pitchFamily="2" charset="0"/>
                          <a:ea typeface="Jost* Light" pitchFamily="2" charset="0"/>
                        </a:rPr>
                        <a:t>↓</a:t>
                      </a:r>
                    </a:p>
                  </a:txBody>
                  <a:tcPr/>
                </a:tc>
                <a:extLst>
                  <a:ext uri="{0D108BD9-81ED-4DB2-BD59-A6C34878D82A}">
                    <a16:rowId xmlns:a16="http://schemas.microsoft.com/office/drawing/2014/main" val="2721503301"/>
                  </a:ext>
                </a:extLst>
              </a:tr>
              <a:tr h="530616">
                <a:tc>
                  <a:txBody>
                    <a:bodyPr/>
                    <a:lstStyle/>
                    <a:p>
                      <a:pPr algn="ctr">
                        <a:spcAft>
                          <a:spcPts val="600"/>
                        </a:spcAft>
                      </a:pPr>
                      <a:endParaRPr lang="en-US" sz="1400" b="0" i="0" dirty="0">
                        <a:latin typeface="Jost* Light" pitchFamily="2" charset="0"/>
                        <a:ea typeface="Jost* Light" pitchFamily="2" charset="0"/>
                      </a:endParaRPr>
                    </a:p>
                    <a:p>
                      <a:pPr algn="ctr">
                        <a:spcAft>
                          <a:spcPts val="600"/>
                        </a:spcAft>
                      </a:pPr>
                      <a:r>
                        <a:rPr lang="en-US" sz="1400" b="0" i="0" dirty="0">
                          <a:latin typeface="Jost* Light" pitchFamily="2" charset="0"/>
                          <a:ea typeface="Jost* Light" pitchFamily="2" charset="0"/>
                        </a:rPr>
                        <a:t>FINANCING OPTIONS</a:t>
                      </a:r>
                    </a:p>
                    <a:p>
                      <a:pPr algn="ctr">
                        <a:spcAft>
                          <a:spcPts val="600"/>
                        </a:spcAft>
                      </a:pPr>
                      <a:r>
                        <a:rPr lang="en-US" sz="1400" b="0" i="0" dirty="0">
                          <a:latin typeface="Jost* Light" pitchFamily="2" charset="0"/>
                          <a:ea typeface="Jost* Light" pitchFamily="2" charset="0"/>
                        </a:rPr>
                        <a:t>ENERGY SAVINGS</a:t>
                      </a:r>
                    </a:p>
                    <a:p>
                      <a:pPr algn="ctr">
                        <a:spcAft>
                          <a:spcPts val="600"/>
                        </a:spcAft>
                      </a:pPr>
                      <a:r>
                        <a:rPr lang="en-US" sz="1400" b="0" i="0" dirty="0">
                          <a:latin typeface="Jost* Light" pitchFamily="2" charset="0"/>
                          <a:ea typeface="Jost* Light" pitchFamily="2" charset="0"/>
                        </a:rPr>
                        <a:t>INCENTIVE PROGRAMS</a:t>
                      </a:r>
                    </a:p>
                    <a:p>
                      <a:pPr algn="ctr">
                        <a:spcAft>
                          <a:spcPts val="600"/>
                        </a:spcAft>
                      </a:pPr>
                      <a:r>
                        <a:rPr lang="en-US" sz="1400" b="0" i="0" dirty="0">
                          <a:latin typeface="Jost* Light" pitchFamily="2" charset="0"/>
                          <a:ea typeface="Jost* Light" pitchFamily="2" charset="0"/>
                        </a:rPr>
                        <a:t>GREEN REVOLVING LOAN FUNDS</a:t>
                      </a:r>
                    </a:p>
                  </a:txBody>
                  <a:tcPr/>
                </a:tc>
                <a:tc>
                  <a:txBody>
                    <a:bodyPr/>
                    <a:lstStyle/>
                    <a:p>
                      <a:pPr algn="ctr">
                        <a:spcAft>
                          <a:spcPts val="600"/>
                        </a:spcAft>
                      </a:pPr>
                      <a:endParaRPr lang="en-US" sz="1400" b="0" i="0" dirty="0">
                        <a:latin typeface="Jost* Light" pitchFamily="2" charset="0"/>
                        <a:ea typeface="Jost* Light" pitchFamily="2" charset="0"/>
                      </a:endParaRPr>
                    </a:p>
                    <a:p>
                      <a:pPr algn="ctr">
                        <a:spcAft>
                          <a:spcPts val="600"/>
                        </a:spcAft>
                      </a:pPr>
                      <a:r>
                        <a:rPr lang="en-US" sz="1400" b="0" i="0" dirty="0">
                          <a:latin typeface="Jost* Light" pitchFamily="2" charset="0"/>
                          <a:ea typeface="Jost* Light" pitchFamily="2" charset="0"/>
                        </a:rPr>
                        <a:t>PLANNING</a:t>
                      </a:r>
                    </a:p>
                    <a:p>
                      <a:pPr algn="ctr">
                        <a:spcAft>
                          <a:spcPts val="600"/>
                        </a:spcAft>
                      </a:pPr>
                      <a:r>
                        <a:rPr lang="en-US" sz="1400" b="0" i="0" dirty="0">
                          <a:latin typeface="Jost* Light" pitchFamily="2" charset="0"/>
                          <a:ea typeface="Jost* Light" pitchFamily="2" charset="0"/>
                        </a:rPr>
                        <a:t>OUTSOURCING</a:t>
                      </a:r>
                    </a:p>
                    <a:p>
                      <a:pPr algn="ctr">
                        <a:spcAft>
                          <a:spcPts val="600"/>
                        </a:spcAft>
                      </a:pPr>
                      <a:r>
                        <a:rPr lang="en-US" sz="1400" b="0" i="0" dirty="0">
                          <a:latin typeface="Jost* Light" pitchFamily="2" charset="0"/>
                          <a:ea typeface="Jost* Light" pitchFamily="2" charset="0"/>
                        </a:rPr>
                        <a:t>TRAINING</a:t>
                      </a:r>
                    </a:p>
                    <a:p>
                      <a:pPr algn="ctr">
                        <a:spcAft>
                          <a:spcPts val="600"/>
                        </a:spcAft>
                      </a:pPr>
                      <a:r>
                        <a:rPr lang="en-US" sz="1400" b="0" i="0" dirty="0">
                          <a:latin typeface="Jost* Light" pitchFamily="2" charset="0"/>
                          <a:ea typeface="Jost* Light" pitchFamily="2" charset="0"/>
                        </a:rPr>
                        <a:t>LEADERSHIP</a:t>
                      </a:r>
                    </a:p>
                    <a:p>
                      <a:pPr algn="ctr">
                        <a:spcAft>
                          <a:spcPts val="600"/>
                        </a:spcAft>
                      </a:pPr>
                      <a:r>
                        <a:rPr lang="en-US" sz="1400" b="0" i="0" dirty="0">
                          <a:latin typeface="Jost* Light" pitchFamily="2" charset="0"/>
                          <a:ea typeface="Jost* Light" pitchFamily="2" charset="0"/>
                        </a:rPr>
                        <a:t>PROGRAMMATIC APPROACH</a:t>
                      </a:r>
                    </a:p>
                  </a:txBody>
                  <a:tcPr/>
                </a:tc>
                <a:tc>
                  <a:txBody>
                    <a:bodyPr/>
                    <a:lstStyle/>
                    <a:p>
                      <a:pPr algn="ctr">
                        <a:spcAft>
                          <a:spcPts val="600"/>
                        </a:spcAft>
                      </a:pPr>
                      <a:endParaRPr lang="en-US" sz="1400" b="0" i="0" dirty="0">
                        <a:latin typeface="Jost* Light" pitchFamily="2" charset="0"/>
                        <a:ea typeface="Jost* Light" pitchFamily="2" charset="0"/>
                      </a:endParaRPr>
                    </a:p>
                    <a:p>
                      <a:pPr algn="ctr">
                        <a:spcAft>
                          <a:spcPts val="600"/>
                        </a:spcAft>
                      </a:pPr>
                      <a:r>
                        <a:rPr lang="en-US" sz="1400" b="1" i="0" dirty="0">
                          <a:latin typeface="Jost* Semi" pitchFamily="2" charset="0"/>
                          <a:ea typeface="Jost* Semi" pitchFamily="2" charset="0"/>
                        </a:rPr>
                        <a:t>ENGAGING STAKEHOLDERS</a:t>
                      </a:r>
                    </a:p>
                    <a:p>
                      <a:pPr algn="ctr">
                        <a:spcAft>
                          <a:spcPts val="600"/>
                        </a:spcAft>
                      </a:pPr>
                      <a:r>
                        <a:rPr lang="en-US" sz="1400" b="1" i="0" dirty="0">
                          <a:latin typeface="Jost* Semi" pitchFamily="2" charset="0"/>
                          <a:ea typeface="Jost* Semi" pitchFamily="2" charset="0"/>
                        </a:rPr>
                        <a:t>SUPPORT INSTITUTIONAL PLANS</a:t>
                      </a:r>
                    </a:p>
                    <a:p>
                      <a:pPr algn="ctr">
                        <a:spcAft>
                          <a:spcPts val="600"/>
                        </a:spcAft>
                      </a:pPr>
                      <a:r>
                        <a:rPr lang="en-US" sz="1400" b="1" i="0" dirty="0">
                          <a:latin typeface="Jost* Semi" pitchFamily="2" charset="0"/>
                          <a:ea typeface="Jost* Semi" pitchFamily="2" charset="0"/>
                        </a:rPr>
                        <a:t>HIGHLIGHTING OTHER BENEFITS</a:t>
                      </a:r>
                    </a:p>
                  </a:txBody>
                  <a:tcPr/>
                </a:tc>
                <a:extLst>
                  <a:ext uri="{0D108BD9-81ED-4DB2-BD59-A6C34878D82A}">
                    <a16:rowId xmlns:a16="http://schemas.microsoft.com/office/drawing/2014/main" val="2308697312"/>
                  </a:ext>
                </a:extLst>
              </a:tr>
            </a:tbl>
          </a:graphicData>
        </a:graphic>
      </p:graphicFrame>
      <p:pic>
        <p:nvPicPr>
          <p:cNvPr id="3" name="Picture 2">
            <a:extLst>
              <a:ext uri="{FF2B5EF4-FFF2-40B4-BE49-F238E27FC236}">
                <a16:creationId xmlns:a16="http://schemas.microsoft.com/office/drawing/2014/main" id="{B4DC707A-1AEB-674F-A6EB-E19A3D50D94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50513" y="914402"/>
            <a:ext cx="1545045" cy="1545045"/>
          </a:xfrm>
          <a:prstGeom prst="rect">
            <a:avLst/>
          </a:prstGeom>
        </p:spPr>
      </p:pic>
      <p:pic>
        <p:nvPicPr>
          <p:cNvPr id="4" name="Picture 3">
            <a:extLst>
              <a:ext uri="{FF2B5EF4-FFF2-40B4-BE49-F238E27FC236}">
                <a16:creationId xmlns:a16="http://schemas.microsoft.com/office/drawing/2014/main" id="{86FF622B-D751-3943-A328-788E8AEF4C9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23477" y="847734"/>
            <a:ext cx="1545045" cy="1545045"/>
          </a:xfrm>
          <a:prstGeom prst="rect">
            <a:avLst/>
          </a:prstGeom>
        </p:spPr>
      </p:pic>
      <p:pic>
        <p:nvPicPr>
          <p:cNvPr id="5" name="Picture 4">
            <a:extLst>
              <a:ext uri="{FF2B5EF4-FFF2-40B4-BE49-F238E27FC236}">
                <a16:creationId xmlns:a16="http://schemas.microsoft.com/office/drawing/2014/main" id="{3F398DFD-DA49-B342-A8DC-3F0717263D1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63110" y="914402"/>
            <a:ext cx="1478376" cy="1478376"/>
          </a:xfrm>
          <a:prstGeom prst="rect">
            <a:avLst/>
          </a:prstGeom>
        </p:spPr>
      </p:pic>
    </p:spTree>
    <p:extLst>
      <p:ext uri="{BB962C8B-B14F-4D97-AF65-F5344CB8AC3E}">
        <p14:creationId xmlns:p14="http://schemas.microsoft.com/office/powerpoint/2010/main" val="1276117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11"/>
          <p:cNvSpPr txBox="1"/>
          <p:nvPr/>
        </p:nvSpPr>
        <p:spPr>
          <a:xfrm>
            <a:off x="0" y="48127"/>
            <a:ext cx="12192000"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3200"/>
              <a:buFont typeface="Arial"/>
              <a:buNone/>
              <a:tabLst/>
              <a:defRPr/>
            </a:pPr>
            <a:r>
              <a:rPr kumimoji="0" lang="en-US" sz="3200" b="0" i="0" u="none" strike="noStrike" kern="0" cap="none" spc="300" normalizeH="0" baseline="0" noProof="0" dirty="0">
                <a:ln>
                  <a:noFill/>
                </a:ln>
                <a:solidFill>
                  <a:srgbClr val="FFFFFF"/>
                </a:solidFill>
                <a:effectLst/>
                <a:uLnTx/>
                <a:uFillTx/>
                <a:latin typeface="Jost* Light" pitchFamily="2" charset="0"/>
                <a:ea typeface="Jost* Light" pitchFamily="2" charset="0"/>
                <a:cs typeface="Arial"/>
                <a:sym typeface="Arial"/>
              </a:rPr>
              <a:t>PRIORITIZING CLIMATE NEUTRALITY</a:t>
            </a:r>
            <a:endParaRPr kumimoji="0" sz="3200" b="0" i="0" u="none" strike="noStrike" kern="0" cap="none" spc="300" normalizeH="0" baseline="0" noProof="0" dirty="0">
              <a:ln>
                <a:noFill/>
              </a:ln>
              <a:solidFill>
                <a:srgbClr val="FFFFFF"/>
              </a:solidFill>
              <a:effectLst/>
              <a:uLnTx/>
              <a:uFillTx/>
              <a:latin typeface="Jost* Light" pitchFamily="2" charset="0"/>
              <a:ea typeface="Jost* Light" pitchFamily="2" charset="0"/>
              <a:cs typeface="Arial"/>
              <a:sym typeface="Arial"/>
            </a:endParaRPr>
          </a:p>
        </p:txBody>
      </p:sp>
      <p:sp>
        <p:nvSpPr>
          <p:cNvPr id="6" name="TextBox 5">
            <a:extLst>
              <a:ext uri="{FF2B5EF4-FFF2-40B4-BE49-F238E27FC236}">
                <a16:creationId xmlns:a16="http://schemas.microsoft.com/office/drawing/2014/main" id="{075CE499-E64E-A94A-AB69-839445E85891}"/>
              </a:ext>
            </a:extLst>
          </p:cNvPr>
          <p:cNvSpPr txBox="1"/>
          <p:nvPr/>
        </p:nvSpPr>
        <p:spPr>
          <a:xfrm>
            <a:off x="3829050" y="1581150"/>
            <a:ext cx="4533900" cy="523220"/>
          </a:xfrm>
          <a:prstGeom prst="rect">
            <a:avLst/>
          </a:prstGeom>
          <a:noFill/>
        </p:spPr>
        <p:txBody>
          <a:bodyPr wrap="square" rtlCol="0">
            <a:spAutoFit/>
          </a:bodyPr>
          <a:lstStyle/>
          <a:p>
            <a:pPr algn="ctr"/>
            <a:r>
              <a:rPr lang="en-US" sz="2800" spc="300" dirty="0">
                <a:latin typeface="Jost* Book" pitchFamily="2" charset="0"/>
                <a:ea typeface="Jost* Book" pitchFamily="2" charset="0"/>
              </a:rPr>
              <a:t>THREE TIPS:</a:t>
            </a:r>
          </a:p>
        </p:txBody>
      </p:sp>
      <p:sp>
        <p:nvSpPr>
          <p:cNvPr id="8" name="TextBox 7">
            <a:extLst>
              <a:ext uri="{FF2B5EF4-FFF2-40B4-BE49-F238E27FC236}">
                <a16:creationId xmlns:a16="http://schemas.microsoft.com/office/drawing/2014/main" id="{DB94D236-BF51-0042-9B85-07A10DD6BD9A}"/>
              </a:ext>
            </a:extLst>
          </p:cNvPr>
          <p:cNvSpPr txBox="1"/>
          <p:nvPr/>
        </p:nvSpPr>
        <p:spPr>
          <a:xfrm>
            <a:off x="1304925" y="4381500"/>
            <a:ext cx="2219325" cy="584775"/>
          </a:xfrm>
          <a:prstGeom prst="rect">
            <a:avLst/>
          </a:prstGeom>
          <a:noFill/>
        </p:spPr>
        <p:txBody>
          <a:bodyPr wrap="square" rtlCol="0">
            <a:spAutoFit/>
          </a:bodyPr>
          <a:lstStyle/>
          <a:p>
            <a:pPr algn="ctr"/>
            <a:r>
              <a:rPr lang="en-US" sz="1600" dirty="0">
                <a:latin typeface="Jost* Book" pitchFamily="2" charset="0"/>
                <a:ea typeface="Jost* Book" pitchFamily="2" charset="0"/>
              </a:rPr>
              <a:t>1. ENGAGE STAKEHOLDERS</a:t>
            </a:r>
          </a:p>
        </p:txBody>
      </p:sp>
      <p:sp>
        <p:nvSpPr>
          <p:cNvPr id="9" name="TextBox 8">
            <a:extLst>
              <a:ext uri="{FF2B5EF4-FFF2-40B4-BE49-F238E27FC236}">
                <a16:creationId xmlns:a16="http://schemas.microsoft.com/office/drawing/2014/main" id="{8D5F001B-A9D0-C949-8CB6-FE20B16CD0E7}"/>
              </a:ext>
            </a:extLst>
          </p:cNvPr>
          <p:cNvSpPr txBox="1"/>
          <p:nvPr/>
        </p:nvSpPr>
        <p:spPr>
          <a:xfrm>
            <a:off x="4986337" y="4381500"/>
            <a:ext cx="2219325" cy="830997"/>
          </a:xfrm>
          <a:prstGeom prst="rect">
            <a:avLst/>
          </a:prstGeom>
          <a:noFill/>
        </p:spPr>
        <p:txBody>
          <a:bodyPr wrap="square" rtlCol="0">
            <a:spAutoFit/>
          </a:bodyPr>
          <a:lstStyle/>
          <a:p>
            <a:pPr algn="ctr"/>
            <a:r>
              <a:rPr lang="en-US" sz="1600" dirty="0">
                <a:latin typeface="Jost* Book" pitchFamily="2" charset="0"/>
                <a:ea typeface="Jost* Book" pitchFamily="2" charset="0"/>
              </a:rPr>
              <a:t>2. SUPPORT INSTITUTIONAL DIRECTION</a:t>
            </a:r>
          </a:p>
        </p:txBody>
      </p:sp>
      <p:sp>
        <p:nvSpPr>
          <p:cNvPr id="10" name="TextBox 9">
            <a:extLst>
              <a:ext uri="{FF2B5EF4-FFF2-40B4-BE49-F238E27FC236}">
                <a16:creationId xmlns:a16="http://schemas.microsoft.com/office/drawing/2014/main" id="{81ADD3E4-7E04-D942-9E20-E2DE4354300E}"/>
              </a:ext>
            </a:extLst>
          </p:cNvPr>
          <p:cNvSpPr txBox="1"/>
          <p:nvPr/>
        </p:nvSpPr>
        <p:spPr>
          <a:xfrm>
            <a:off x="8667749" y="4381499"/>
            <a:ext cx="2219325" cy="584775"/>
          </a:xfrm>
          <a:prstGeom prst="rect">
            <a:avLst/>
          </a:prstGeom>
          <a:noFill/>
        </p:spPr>
        <p:txBody>
          <a:bodyPr wrap="square" rtlCol="0">
            <a:spAutoFit/>
          </a:bodyPr>
          <a:lstStyle/>
          <a:p>
            <a:pPr algn="ctr"/>
            <a:r>
              <a:rPr lang="en-US" sz="1600" dirty="0">
                <a:latin typeface="Jost* Book" pitchFamily="2" charset="0"/>
                <a:ea typeface="Jost* Book" pitchFamily="2" charset="0"/>
              </a:rPr>
              <a:t>3. CREATE OTHER BENEFITS</a:t>
            </a:r>
          </a:p>
        </p:txBody>
      </p:sp>
      <p:pic>
        <p:nvPicPr>
          <p:cNvPr id="11" name="Picture 10">
            <a:extLst>
              <a:ext uri="{FF2B5EF4-FFF2-40B4-BE49-F238E27FC236}">
                <a16:creationId xmlns:a16="http://schemas.microsoft.com/office/drawing/2014/main" id="{2D64AB53-8899-1D40-A869-89558D16A0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84449" y="3181154"/>
            <a:ext cx="1247990" cy="1176359"/>
          </a:xfrm>
          <a:prstGeom prst="rect">
            <a:avLst/>
          </a:prstGeom>
        </p:spPr>
      </p:pic>
      <p:pic>
        <p:nvPicPr>
          <p:cNvPr id="12" name="Picture 11">
            <a:extLst>
              <a:ext uri="{FF2B5EF4-FFF2-40B4-BE49-F238E27FC236}">
                <a16:creationId xmlns:a16="http://schemas.microsoft.com/office/drawing/2014/main" id="{427B7EAC-7602-C744-BDA6-E56553D212D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29734" y="2300939"/>
            <a:ext cx="1220326" cy="1220326"/>
          </a:xfrm>
          <a:prstGeom prst="rect">
            <a:avLst/>
          </a:prstGeom>
        </p:spPr>
      </p:pic>
      <p:pic>
        <p:nvPicPr>
          <p:cNvPr id="13" name="Picture 12">
            <a:extLst>
              <a:ext uri="{FF2B5EF4-FFF2-40B4-BE49-F238E27FC236}">
                <a16:creationId xmlns:a16="http://schemas.microsoft.com/office/drawing/2014/main" id="{9D9E4EB4-B086-894E-BCCD-DEB50B258E9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58318" y="3189842"/>
            <a:ext cx="1191657" cy="1191657"/>
          </a:xfrm>
          <a:prstGeom prst="rect">
            <a:avLst/>
          </a:prstGeom>
        </p:spPr>
      </p:pic>
      <p:pic>
        <p:nvPicPr>
          <p:cNvPr id="14" name="Picture 13">
            <a:extLst>
              <a:ext uri="{FF2B5EF4-FFF2-40B4-BE49-F238E27FC236}">
                <a16:creationId xmlns:a16="http://schemas.microsoft.com/office/drawing/2014/main" id="{89CA3B5D-5B42-F04A-BB84-C6C2E9B03F3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06416" y="3189843"/>
            <a:ext cx="1141531" cy="1167670"/>
          </a:xfrm>
          <a:prstGeom prst="rect">
            <a:avLst/>
          </a:prstGeom>
        </p:spPr>
      </p:pic>
      <p:pic>
        <p:nvPicPr>
          <p:cNvPr id="15" name="Picture 14">
            <a:extLst>
              <a:ext uri="{FF2B5EF4-FFF2-40B4-BE49-F238E27FC236}">
                <a16:creationId xmlns:a16="http://schemas.microsoft.com/office/drawing/2014/main" id="{D46DBE05-4FBF-3F48-9FE9-27068C769A1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05763" y="2310464"/>
            <a:ext cx="1193198" cy="1193198"/>
          </a:xfrm>
          <a:prstGeom prst="rect">
            <a:avLst/>
          </a:prstGeom>
        </p:spPr>
      </p:pic>
      <p:pic>
        <p:nvPicPr>
          <p:cNvPr id="7" name="Picture 6">
            <a:extLst>
              <a:ext uri="{FF2B5EF4-FFF2-40B4-BE49-F238E27FC236}">
                <a16:creationId xmlns:a16="http://schemas.microsoft.com/office/drawing/2014/main" id="{B57E42F6-074E-2A48-9150-C185154786C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761048" y="2139013"/>
            <a:ext cx="1585261" cy="1585261"/>
          </a:xfrm>
          <a:prstGeom prst="rect">
            <a:avLst/>
          </a:prstGeom>
        </p:spPr>
      </p:pic>
      <p:cxnSp>
        <p:nvCxnSpPr>
          <p:cNvPr id="17" name="Straight Arrow Connector 16">
            <a:extLst>
              <a:ext uri="{FF2B5EF4-FFF2-40B4-BE49-F238E27FC236}">
                <a16:creationId xmlns:a16="http://schemas.microsoft.com/office/drawing/2014/main" id="{3DB7194D-A990-5A4C-A24C-AD2E17E5433F}"/>
              </a:ext>
            </a:extLst>
          </p:cNvPr>
          <p:cNvCxnSpPr>
            <a:cxnSpLocks/>
          </p:cNvCxnSpPr>
          <p:nvPr/>
        </p:nvCxnSpPr>
        <p:spPr>
          <a:xfrm>
            <a:off x="6172199" y="3017368"/>
            <a:ext cx="809626" cy="0"/>
          </a:xfrm>
          <a:prstGeom prst="straightConnector1">
            <a:avLst/>
          </a:prstGeom>
          <a:ln w="50800" cap="rnd">
            <a:solidFill>
              <a:srgbClr val="4E7C89"/>
            </a:solidFill>
            <a:bevel/>
            <a:tailEnd type="triangle"/>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464947C2-C474-F64B-A83F-B6A0F1DDB63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667749" y="2155553"/>
            <a:ext cx="2225946" cy="2225946"/>
          </a:xfrm>
          <a:prstGeom prst="rect">
            <a:avLst/>
          </a:prstGeom>
        </p:spPr>
      </p:pic>
      <p:pic>
        <p:nvPicPr>
          <p:cNvPr id="21" name="Picture 20">
            <a:extLst>
              <a:ext uri="{FF2B5EF4-FFF2-40B4-BE49-F238E27FC236}">
                <a16:creationId xmlns:a16="http://schemas.microsoft.com/office/drawing/2014/main" id="{9C5089AA-7DF3-2242-B279-8F85F23C5E6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159276" y="2907063"/>
            <a:ext cx="1873446" cy="1873446"/>
          </a:xfrm>
          <a:prstGeom prst="rect">
            <a:avLst/>
          </a:prstGeom>
        </p:spPr>
      </p:pic>
    </p:spTree>
    <p:extLst>
      <p:ext uri="{BB962C8B-B14F-4D97-AF65-F5344CB8AC3E}">
        <p14:creationId xmlns:p14="http://schemas.microsoft.com/office/powerpoint/2010/main" val="19751382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11"/>
          <p:cNvSpPr txBox="1"/>
          <p:nvPr/>
        </p:nvSpPr>
        <p:spPr>
          <a:xfrm>
            <a:off x="0" y="48127"/>
            <a:ext cx="12192000"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3200"/>
              <a:buFont typeface="Arial"/>
              <a:buNone/>
              <a:tabLst/>
              <a:defRPr/>
            </a:pPr>
            <a:r>
              <a:rPr kumimoji="0" lang="en-US" sz="3200" b="0" i="0" u="none" strike="noStrike" kern="0" cap="none" spc="300" normalizeH="0" baseline="0" noProof="0" dirty="0">
                <a:ln>
                  <a:noFill/>
                </a:ln>
                <a:solidFill>
                  <a:srgbClr val="FFFFFF"/>
                </a:solidFill>
                <a:effectLst/>
                <a:uLnTx/>
                <a:uFillTx/>
                <a:latin typeface="Jost* Light" pitchFamily="2" charset="0"/>
                <a:ea typeface="Jost* Light" pitchFamily="2" charset="0"/>
                <a:cs typeface="Arial"/>
                <a:sym typeface="Arial"/>
              </a:rPr>
              <a:t>PRIORITIZATION: WHAT AND WHY</a:t>
            </a:r>
            <a:endParaRPr kumimoji="0" sz="3200" b="0" i="0" u="none" strike="noStrike" kern="0" cap="none" spc="300" normalizeH="0" baseline="0" noProof="0" dirty="0">
              <a:ln>
                <a:noFill/>
              </a:ln>
              <a:solidFill>
                <a:srgbClr val="FFFFFF"/>
              </a:solidFill>
              <a:effectLst/>
              <a:uLnTx/>
              <a:uFillTx/>
              <a:latin typeface="Jost* Light" pitchFamily="2" charset="0"/>
              <a:ea typeface="Jost* Light" pitchFamily="2" charset="0"/>
              <a:cs typeface="Arial"/>
              <a:sym typeface="Arial"/>
            </a:endParaRPr>
          </a:p>
        </p:txBody>
      </p:sp>
      <p:sp>
        <p:nvSpPr>
          <p:cNvPr id="16" name="TextBox 15">
            <a:extLst>
              <a:ext uri="{FF2B5EF4-FFF2-40B4-BE49-F238E27FC236}">
                <a16:creationId xmlns:a16="http://schemas.microsoft.com/office/drawing/2014/main" id="{81C7CEF1-F385-C74E-945B-8FF1531A6148}"/>
              </a:ext>
            </a:extLst>
          </p:cNvPr>
          <p:cNvSpPr txBox="1"/>
          <p:nvPr/>
        </p:nvSpPr>
        <p:spPr>
          <a:xfrm>
            <a:off x="3602531" y="1591496"/>
            <a:ext cx="2219325" cy="830997"/>
          </a:xfrm>
          <a:prstGeom prst="rect">
            <a:avLst/>
          </a:prstGeom>
          <a:noFill/>
        </p:spPr>
        <p:txBody>
          <a:bodyPr wrap="square" rtlCol="0">
            <a:spAutoFit/>
          </a:bodyPr>
          <a:lstStyle/>
          <a:p>
            <a:pPr algn="ctr"/>
            <a:r>
              <a:rPr lang="en-US" sz="1600" dirty="0">
                <a:latin typeface="Jost* Book" pitchFamily="2" charset="0"/>
                <a:ea typeface="Jost* Book" pitchFamily="2" charset="0"/>
              </a:rPr>
              <a:t>1. ENGAGE STAKEHOLDERS</a:t>
            </a:r>
          </a:p>
          <a:p>
            <a:pPr algn="ctr"/>
            <a:r>
              <a:rPr lang="en-US" sz="1600" dirty="0">
                <a:latin typeface="Jost* Book" pitchFamily="2" charset="0"/>
                <a:ea typeface="Jost* Book" pitchFamily="2" charset="0"/>
              </a:rPr>
              <a:t>(JUNE 4 WEBINAR)</a:t>
            </a:r>
          </a:p>
        </p:txBody>
      </p:sp>
      <p:sp>
        <p:nvSpPr>
          <p:cNvPr id="18" name="TextBox 17">
            <a:extLst>
              <a:ext uri="{FF2B5EF4-FFF2-40B4-BE49-F238E27FC236}">
                <a16:creationId xmlns:a16="http://schemas.microsoft.com/office/drawing/2014/main" id="{D19E8B05-0639-7545-B087-E3BA918AFA95}"/>
              </a:ext>
            </a:extLst>
          </p:cNvPr>
          <p:cNvSpPr txBox="1"/>
          <p:nvPr/>
        </p:nvSpPr>
        <p:spPr>
          <a:xfrm>
            <a:off x="3575275" y="3268526"/>
            <a:ext cx="2273840" cy="830997"/>
          </a:xfrm>
          <a:prstGeom prst="rect">
            <a:avLst/>
          </a:prstGeom>
          <a:noFill/>
        </p:spPr>
        <p:txBody>
          <a:bodyPr wrap="square" rtlCol="0">
            <a:spAutoFit/>
          </a:bodyPr>
          <a:lstStyle/>
          <a:p>
            <a:pPr algn="ctr"/>
            <a:r>
              <a:rPr lang="en-US" sz="1600" dirty="0">
                <a:latin typeface="Jost* Book" pitchFamily="2" charset="0"/>
                <a:ea typeface="Jost* Book" pitchFamily="2" charset="0"/>
              </a:rPr>
              <a:t>2. SUPPORT INSTITUTIONAL DIRECTIVES</a:t>
            </a:r>
          </a:p>
        </p:txBody>
      </p:sp>
      <p:sp>
        <p:nvSpPr>
          <p:cNvPr id="19" name="TextBox 18">
            <a:extLst>
              <a:ext uri="{FF2B5EF4-FFF2-40B4-BE49-F238E27FC236}">
                <a16:creationId xmlns:a16="http://schemas.microsoft.com/office/drawing/2014/main" id="{BEA1CBB7-168C-1B42-8065-EE96925D2A51}"/>
              </a:ext>
            </a:extLst>
          </p:cNvPr>
          <p:cNvSpPr txBox="1"/>
          <p:nvPr/>
        </p:nvSpPr>
        <p:spPr>
          <a:xfrm>
            <a:off x="3602532" y="5124948"/>
            <a:ext cx="2219325" cy="584775"/>
          </a:xfrm>
          <a:prstGeom prst="rect">
            <a:avLst/>
          </a:prstGeom>
          <a:noFill/>
        </p:spPr>
        <p:txBody>
          <a:bodyPr wrap="square" rtlCol="0">
            <a:spAutoFit/>
          </a:bodyPr>
          <a:lstStyle/>
          <a:p>
            <a:pPr algn="ctr"/>
            <a:r>
              <a:rPr lang="en-US" sz="1600" dirty="0">
                <a:latin typeface="Jost* Book" pitchFamily="2" charset="0"/>
                <a:ea typeface="Jost* Book" pitchFamily="2" charset="0"/>
              </a:rPr>
              <a:t>3. CREATE OTHER BENEFITS</a:t>
            </a:r>
          </a:p>
        </p:txBody>
      </p:sp>
      <p:pic>
        <p:nvPicPr>
          <p:cNvPr id="22" name="Picture 21">
            <a:extLst>
              <a:ext uri="{FF2B5EF4-FFF2-40B4-BE49-F238E27FC236}">
                <a16:creationId xmlns:a16="http://schemas.microsoft.com/office/drawing/2014/main" id="{B6F6B1BC-6B65-6045-AF1D-1D16938A42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48316" y="1725673"/>
            <a:ext cx="1031396" cy="972197"/>
          </a:xfrm>
          <a:prstGeom prst="rect">
            <a:avLst/>
          </a:prstGeom>
        </p:spPr>
      </p:pic>
      <p:pic>
        <p:nvPicPr>
          <p:cNvPr id="23" name="Picture 22">
            <a:extLst>
              <a:ext uri="{FF2B5EF4-FFF2-40B4-BE49-F238E27FC236}">
                <a16:creationId xmlns:a16="http://schemas.microsoft.com/office/drawing/2014/main" id="{9603A3B3-4E83-4D46-83D5-63816B7E5D9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43700" y="1080988"/>
            <a:ext cx="1008534" cy="1008534"/>
          </a:xfrm>
          <a:prstGeom prst="rect">
            <a:avLst/>
          </a:prstGeom>
        </p:spPr>
      </p:pic>
      <p:pic>
        <p:nvPicPr>
          <p:cNvPr id="24" name="Picture 23">
            <a:extLst>
              <a:ext uri="{FF2B5EF4-FFF2-40B4-BE49-F238E27FC236}">
                <a16:creationId xmlns:a16="http://schemas.microsoft.com/office/drawing/2014/main" id="{20754175-06F3-404C-8698-511E2A5F411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86671" y="1723813"/>
            <a:ext cx="984841" cy="984841"/>
          </a:xfrm>
          <a:prstGeom prst="rect">
            <a:avLst/>
          </a:prstGeom>
        </p:spPr>
      </p:pic>
      <p:pic>
        <p:nvPicPr>
          <p:cNvPr id="25" name="Picture 24">
            <a:extLst>
              <a:ext uri="{FF2B5EF4-FFF2-40B4-BE49-F238E27FC236}">
                <a16:creationId xmlns:a16="http://schemas.microsoft.com/office/drawing/2014/main" id="{CF546BC1-1FEA-B541-B855-C5B7BA8062B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23544" y="1721733"/>
            <a:ext cx="943414" cy="965016"/>
          </a:xfrm>
          <a:prstGeom prst="rect">
            <a:avLst/>
          </a:prstGeom>
        </p:spPr>
      </p:pic>
      <p:pic>
        <p:nvPicPr>
          <p:cNvPr id="26" name="Picture 25">
            <a:extLst>
              <a:ext uri="{FF2B5EF4-FFF2-40B4-BE49-F238E27FC236}">
                <a16:creationId xmlns:a16="http://schemas.microsoft.com/office/drawing/2014/main" id="{A3125A83-AD13-1B4D-8F19-E11DAE44279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10500" y="1088159"/>
            <a:ext cx="986114" cy="986114"/>
          </a:xfrm>
          <a:prstGeom prst="rect">
            <a:avLst/>
          </a:prstGeom>
        </p:spPr>
      </p:pic>
      <p:pic>
        <p:nvPicPr>
          <p:cNvPr id="27" name="Picture 26">
            <a:extLst>
              <a:ext uri="{FF2B5EF4-FFF2-40B4-BE49-F238E27FC236}">
                <a16:creationId xmlns:a16="http://schemas.microsoft.com/office/drawing/2014/main" id="{CABE0D59-B924-AC41-99CD-8B921193B4D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400575" y="2812098"/>
            <a:ext cx="1191030" cy="1191030"/>
          </a:xfrm>
          <a:prstGeom prst="rect">
            <a:avLst/>
          </a:prstGeom>
        </p:spPr>
      </p:pic>
      <p:cxnSp>
        <p:nvCxnSpPr>
          <p:cNvPr id="28" name="Straight Arrow Connector 27">
            <a:extLst>
              <a:ext uri="{FF2B5EF4-FFF2-40B4-BE49-F238E27FC236}">
                <a16:creationId xmlns:a16="http://schemas.microsoft.com/office/drawing/2014/main" id="{39A72982-BACC-3541-A5DD-99C01425D233}"/>
              </a:ext>
            </a:extLst>
          </p:cNvPr>
          <p:cNvCxnSpPr>
            <a:cxnSpLocks/>
          </p:cNvCxnSpPr>
          <p:nvPr/>
        </p:nvCxnSpPr>
        <p:spPr>
          <a:xfrm>
            <a:off x="2432559" y="3457712"/>
            <a:ext cx="809626" cy="0"/>
          </a:xfrm>
          <a:prstGeom prst="straightConnector1">
            <a:avLst/>
          </a:prstGeom>
          <a:ln w="41275" cap="rnd">
            <a:solidFill>
              <a:srgbClr val="4E7C89"/>
            </a:solidFill>
            <a:bevel/>
            <a:tailEnd type="triangle"/>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9388D630-36A1-5143-8DE6-9C76404B8A5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729243" y="4679091"/>
            <a:ext cx="1239687" cy="1239687"/>
          </a:xfrm>
          <a:prstGeom prst="rect">
            <a:avLst/>
          </a:prstGeom>
        </p:spPr>
      </p:pic>
      <p:pic>
        <p:nvPicPr>
          <p:cNvPr id="30" name="Picture 29">
            <a:extLst>
              <a:ext uri="{FF2B5EF4-FFF2-40B4-BE49-F238E27FC236}">
                <a16:creationId xmlns:a16="http://schemas.microsoft.com/office/drawing/2014/main" id="{97A71E38-5D14-CD43-AD85-03B73D49F0E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728785" y="3371158"/>
            <a:ext cx="1407548" cy="1407548"/>
          </a:xfrm>
          <a:prstGeom prst="rect">
            <a:avLst/>
          </a:prstGeom>
        </p:spPr>
      </p:pic>
      <p:sp>
        <p:nvSpPr>
          <p:cNvPr id="31" name="TextBox 30">
            <a:extLst>
              <a:ext uri="{FF2B5EF4-FFF2-40B4-BE49-F238E27FC236}">
                <a16:creationId xmlns:a16="http://schemas.microsoft.com/office/drawing/2014/main" id="{179DA58B-FB11-4046-A30F-E1E7A252A9BF}"/>
              </a:ext>
            </a:extLst>
          </p:cNvPr>
          <p:cNvSpPr txBox="1"/>
          <p:nvPr/>
        </p:nvSpPr>
        <p:spPr>
          <a:xfrm>
            <a:off x="6482717" y="1489776"/>
            <a:ext cx="5071974" cy="4524315"/>
          </a:xfrm>
          <a:prstGeom prst="rect">
            <a:avLst/>
          </a:prstGeom>
          <a:noFill/>
        </p:spPr>
        <p:txBody>
          <a:bodyPr wrap="square" rtlCol="0">
            <a:spAutoFit/>
          </a:bodyPr>
          <a:lstStyle/>
          <a:p>
            <a:pPr marL="461963" indent="-450850"/>
            <a:r>
              <a:rPr lang="en-US" sz="1600" dirty="0">
                <a:latin typeface="Jost* Light" pitchFamily="2" charset="0"/>
                <a:ea typeface="Jost* Light" pitchFamily="2" charset="0"/>
              </a:rPr>
              <a:t>1a. 	</a:t>
            </a:r>
            <a:r>
              <a:rPr lang="en-US" sz="1600" dirty="0">
                <a:latin typeface="Jost* Book" pitchFamily="2" charset="0"/>
                <a:ea typeface="Jost* Book" pitchFamily="2" charset="0"/>
              </a:rPr>
              <a:t>Engage</a:t>
            </a:r>
            <a:r>
              <a:rPr lang="en-US" sz="1600" dirty="0">
                <a:latin typeface="Jost* Light" pitchFamily="2" charset="0"/>
                <a:ea typeface="Jost* Light" pitchFamily="2" charset="0"/>
              </a:rPr>
              <a:t> the leadership beyond the president</a:t>
            </a:r>
          </a:p>
          <a:p>
            <a:pPr marL="461963" indent="-450850"/>
            <a:r>
              <a:rPr lang="en-US" sz="1600" dirty="0">
                <a:latin typeface="Jost* Light" pitchFamily="2" charset="0"/>
                <a:ea typeface="Jost* Light" pitchFamily="2" charset="0"/>
              </a:rPr>
              <a:t>1b.	</a:t>
            </a:r>
            <a:r>
              <a:rPr lang="en-US" sz="1600" dirty="0">
                <a:latin typeface="Jost* Book" pitchFamily="2" charset="0"/>
                <a:ea typeface="Jost* Book" pitchFamily="2" charset="0"/>
              </a:rPr>
              <a:t>Lean</a:t>
            </a:r>
            <a:r>
              <a:rPr lang="en-US" sz="1600" dirty="0">
                <a:latin typeface="Jost* Light" pitchFamily="2" charset="0"/>
                <a:ea typeface="Jost* Light" pitchFamily="2" charset="0"/>
              </a:rPr>
              <a:t> on a diverse group for advocacy</a:t>
            </a:r>
          </a:p>
          <a:p>
            <a:pPr marL="461963" indent="-450850"/>
            <a:r>
              <a:rPr lang="en-US" sz="1600" dirty="0">
                <a:latin typeface="Jost* Light" pitchFamily="2" charset="0"/>
                <a:ea typeface="Jost* Light" pitchFamily="2" charset="0"/>
              </a:rPr>
              <a:t>1c.	</a:t>
            </a:r>
            <a:r>
              <a:rPr lang="en-US" sz="1600" dirty="0">
                <a:latin typeface="Jost* Book" pitchFamily="2" charset="0"/>
                <a:ea typeface="Jost* Book" pitchFamily="2" charset="0"/>
              </a:rPr>
              <a:t>Celebrate </a:t>
            </a:r>
            <a:r>
              <a:rPr lang="en-US" sz="1600" dirty="0">
                <a:latin typeface="Jost* Light" pitchFamily="2" charset="0"/>
                <a:ea typeface="Jost* Light" pitchFamily="2" charset="0"/>
              </a:rPr>
              <a:t>and keep the message simple</a:t>
            </a:r>
          </a:p>
          <a:p>
            <a:pPr marL="461963" indent="-450850"/>
            <a:endParaRPr lang="en-US" sz="1600" dirty="0">
              <a:latin typeface="Jost* Light" pitchFamily="2" charset="0"/>
              <a:ea typeface="Jost* Light" pitchFamily="2" charset="0"/>
            </a:endParaRPr>
          </a:p>
          <a:p>
            <a:pPr marL="461963" indent="-450850"/>
            <a:endParaRPr lang="en-US" sz="1600" dirty="0">
              <a:latin typeface="Jost* Light" pitchFamily="2" charset="0"/>
              <a:ea typeface="Jost* Light" pitchFamily="2" charset="0"/>
            </a:endParaRPr>
          </a:p>
          <a:p>
            <a:pPr marL="461963" indent="-450850"/>
            <a:endParaRPr lang="en-US" sz="1600" dirty="0">
              <a:latin typeface="Jost* Light" pitchFamily="2" charset="0"/>
              <a:ea typeface="Jost* Light" pitchFamily="2" charset="0"/>
            </a:endParaRPr>
          </a:p>
          <a:p>
            <a:pPr marL="461963" indent="-450850"/>
            <a:endParaRPr lang="en-US" sz="1600" dirty="0">
              <a:latin typeface="Jost* Light" pitchFamily="2" charset="0"/>
              <a:ea typeface="Jost* Light" pitchFamily="2" charset="0"/>
            </a:endParaRPr>
          </a:p>
          <a:p>
            <a:pPr marL="461963" indent="-450850"/>
            <a:r>
              <a:rPr lang="en-US" sz="1600" dirty="0">
                <a:latin typeface="Jost* Light" pitchFamily="2" charset="0"/>
                <a:ea typeface="Jost* Light" pitchFamily="2" charset="0"/>
              </a:rPr>
              <a:t>2a.	</a:t>
            </a:r>
            <a:r>
              <a:rPr lang="en-US" sz="1600" dirty="0">
                <a:latin typeface="Jost* Book" pitchFamily="2" charset="0"/>
                <a:ea typeface="Jost* Book" pitchFamily="2" charset="0"/>
              </a:rPr>
              <a:t>Outline</a:t>
            </a:r>
            <a:r>
              <a:rPr lang="en-US" sz="1600" dirty="0">
                <a:latin typeface="Jost* Light" pitchFamily="2" charset="0"/>
                <a:ea typeface="Jost* Light" pitchFamily="2" charset="0"/>
              </a:rPr>
              <a:t> how carbon neutrality supports the mission of the institution</a:t>
            </a:r>
          </a:p>
          <a:p>
            <a:pPr marL="461963" indent="-450850"/>
            <a:r>
              <a:rPr lang="en-US" sz="1600" dirty="0">
                <a:latin typeface="Jost* Light" pitchFamily="2" charset="0"/>
                <a:ea typeface="Jost* Light" pitchFamily="2" charset="0"/>
              </a:rPr>
              <a:t>2b.	</a:t>
            </a:r>
            <a:r>
              <a:rPr lang="en-US" sz="1600" dirty="0">
                <a:latin typeface="Jost* Book" pitchFamily="2" charset="0"/>
                <a:ea typeface="Jost* Book" pitchFamily="2" charset="0"/>
              </a:rPr>
              <a:t>Identify</a:t>
            </a:r>
            <a:r>
              <a:rPr lang="en-US" sz="1600" dirty="0">
                <a:latin typeface="Jost* Light" pitchFamily="2" charset="0"/>
                <a:ea typeface="Jost* Light" pitchFamily="2" charset="0"/>
              </a:rPr>
              <a:t> how past infrastructure projects were prioritized and implemented</a:t>
            </a:r>
          </a:p>
          <a:p>
            <a:pPr marL="461963" indent="-450850"/>
            <a:r>
              <a:rPr lang="en-US" sz="1600" dirty="0">
                <a:latin typeface="Jost* Light" pitchFamily="2" charset="0"/>
                <a:ea typeface="Jost* Light" pitchFamily="2" charset="0"/>
              </a:rPr>
              <a:t>2c.	</a:t>
            </a:r>
            <a:r>
              <a:rPr lang="en-US" sz="1600" dirty="0">
                <a:latin typeface="Jost* Book" pitchFamily="2" charset="0"/>
                <a:ea typeface="Jost* Book" pitchFamily="2" charset="0"/>
              </a:rPr>
              <a:t>Link </a:t>
            </a:r>
            <a:r>
              <a:rPr lang="en-US" sz="1600" dirty="0">
                <a:latin typeface="Jost* Light" pitchFamily="2" charset="0"/>
                <a:ea typeface="Jost* Light" pitchFamily="2" charset="0"/>
              </a:rPr>
              <a:t>carbon-neutral operations directly with capital planning needs</a:t>
            </a:r>
          </a:p>
          <a:p>
            <a:pPr marL="461963" indent="-450850"/>
            <a:endParaRPr lang="en-US" sz="1600" dirty="0">
              <a:latin typeface="Jost* Light" pitchFamily="2" charset="0"/>
              <a:ea typeface="Jost* Light" pitchFamily="2" charset="0"/>
            </a:endParaRPr>
          </a:p>
          <a:p>
            <a:pPr marL="461963" indent="-450850"/>
            <a:endParaRPr lang="en-US" sz="1600" dirty="0">
              <a:latin typeface="Jost* Light" pitchFamily="2" charset="0"/>
              <a:ea typeface="Jost* Light" pitchFamily="2" charset="0"/>
            </a:endParaRPr>
          </a:p>
          <a:p>
            <a:pPr marL="461963" indent="-450850"/>
            <a:r>
              <a:rPr lang="en-US" sz="1600" dirty="0">
                <a:latin typeface="Jost* Light" pitchFamily="2" charset="0"/>
                <a:ea typeface="Jost* Light" pitchFamily="2" charset="0"/>
              </a:rPr>
              <a:t>3a.	</a:t>
            </a:r>
            <a:r>
              <a:rPr lang="en-US" sz="1600" dirty="0">
                <a:latin typeface="Jost* Book" pitchFamily="2" charset="0"/>
                <a:ea typeface="Jost* Book" pitchFamily="2" charset="0"/>
              </a:rPr>
              <a:t>Align</a:t>
            </a:r>
            <a:r>
              <a:rPr lang="en-US" sz="1600" dirty="0">
                <a:latin typeface="Jost* Light" pitchFamily="2" charset="0"/>
                <a:ea typeface="Jost* Light" pitchFamily="2" charset="0"/>
              </a:rPr>
              <a:t> with deferred maintenance</a:t>
            </a:r>
          </a:p>
          <a:p>
            <a:pPr marL="461963" indent="-450850"/>
            <a:r>
              <a:rPr lang="en-US" sz="1600" dirty="0">
                <a:latin typeface="Jost* Light" pitchFamily="2" charset="0"/>
                <a:ea typeface="Jost* Light" pitchFamily="2" charset="0"/>
              </a:rPr>
              <a:t>3b.	</a:t>
            </a:r>
            <a:r>
              <a:rPr lang="en-US" sz="1600" dirty="0">
                <a:latin typeface="Jost* Book" pitchFamily="2" charset="0"/>
                <a:ea typeface="Jost* Book" pitchFamily="2" charset="0"/>
              </a:rPr>
              <a:t>Support </a:t>
            </a:r>
            <a:r>
              <a:rPr lang="en-US" sz="1600" dirty="0">
                <a:latin typeface="Jost* Light" pitchFamily="2" charset="0"/>
                <a:ea typeface="Jost* Light" pitchFamily="2" charset="0"/>
              </a:rPr>
              <a:t>local, state, and national directives</a:t>
            </a:r>
          </a:p>
          <a:p>
            <a:pPr marL="461963" indent="-450850"/>
            <a:r>
              <a:rPr lang="en-US" sz="1600" dirty="0">
                <a:latin typeface="Jost* Light" pitchFamily="2" charset="0"/>
                <a:ea typeface="Jost* Light" pitchFamily="2" charset="0"/>
              </a:rPr>
              <a:t>3c.	</a:t>
            </a:r>
            <a:r>
              <a:rPr lang="en-US" sz="1600" dirty="0">
                <a:latin typeface="Jost* Book" pitchFamily="2" charset="0"/>
                <a:ea typeface="Jost* Book" pitchFamily="2" charset="0"/>
              </a:rPr>
              <a:t>Show</a:t>
            </a:r>
            <a:r>
              <a:rPr lang="en-US" sz="1600" dirty="0">
                <a:latin typeface="Jost* Light" pitchFamily="2" charset="0"/>
                <a:ea typeface="Jost* Light" pitchFamily="2" charset="0"/>
              </a:rPr>
              <a:t> a business case beyond ROI</a:t>
            </a:r>
          </a:p>
        </p:txBody>
      </p:sp>
    </p:spTree>
    <p:extLst>
      <p:ext uri="{BB962C8B-B14F-4D97-AF65-F5344CB8AC3E}">
        <p14:creationId xmlns:p14="http://schemas.microsoft.com/office/powerpoint/2010/main" val="3806620762"/>
      </p:ext>
    </p:extLst>
  </p:cSld>
  <p:clrMapOvr>
    <a:masterClrMapping/>
  </p:clrMapOvr>
</p:sld>
</file>

<file path=ppt/theme/theme1.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2791</TotalTime>
  <Words>2046</Words>
  <Application>Microsoft Macintosh PowerPoint</Application>
  <PresentationFormat>Widescreen</PresentationFormat>
  <Paragraphs>307</Paragraphs>
  <Slides>17</Slides>
  <Notes>17</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17</vt:i4>
      </vt:variant>
    </vt:vector>
  </HeadingPairs>
  <TitlesOfParts>
    <vt:vector size="31" baseType="lpstr">
      <vt:lpstr>Jost Regular</vt:lpstr>
      <vt:lpstr>Jost* Semi</vt:lpstr>
      <vt:lpstr>Jost* Book</vt:lpstr>
      <vt:lpstr>Calibri</vt:lpstr>
      <vt:lpstr>Jost* Medium</vt:lpstr>
      <vt:lpstr>Jost</vt:lpstr>
      <vt:lpstr>Arial</vt:lpstr>
      <vt:lpstr>Jost* 700</vt:lpstr>
      <vt:lpstr>Jost* Light</vt:lpstr>
      <vt:lpstr>Custom Design</vt:lpstr>
      <vt:lpstr>1_Custom Design</vt:lpstr>
      <vt:lpstr>2_Custom Design</vt:lpstr>
      <vt:lpstr>3_Custom Design</vt:lpstr>
      <vt:lpstr>4_Custom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48</cp:revision>
  <dcterms:created xsi:type="dcterms:W3CDTF">2021-04-08T18:13:06Z</dcterms:created>
  <dcterms:modified xsi:type="dcterms:W3CDTF">2021-07-21T19:13:06Z</dcterms:modified>
</cp:coreProperties>
</file>