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 id="2147483687" r:id="rId2"/>
    <p:sldMasterId id="2147483690" r:id="rId3"/>
    <p:sldMasterId id="2147483694" r:id="rId4"/>
  </p:sldMasterIdLst>
  <p:notesMasterIdLst>
    <p:notesMasterId r:id="rId24"/>
  </p:notesMasterIdLst>
  <p:sldIdLst>
    <p:sldId id="807" r:id="rId5"/>
    <p:sldId id="671" r:id="rId6"/>
    <p:sldId id="808" r:id="rId7"/>
    <p:sldId id="827" r:id="rId8"/>
    <p:sldId id="829" r:id="rId9"/>
    <p:sldId id="839" r:id="rId10"/>
    <p:sldId id="828" r:id="rId11"/>
    <p:sldId id="830" r:id="rId12"/>
    <p:sldId id="831" r:id="rId13"/>
    <p:sldId id="832" r:id="rId14"/>
    <p:sldId id="833" r:id="rId15"/>
    <p:sldId id="739" r:id="rId16"/>
    <p:sldId id="834" r:id="rId17"/>
    <p:sldId id="738" r:id="rId18"/>
    <p:sldId id="740" r:id="rId19"/>
    <p:sldId id="741" r:id="rId20"/>
    <p:sldId id="836" r:id="rId21"/>
    <p:sldId id="837" r:id="rId22"/>
    <p:sldId id="83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5353"/>
    <a:srgbClr val="4E7C89"/>
    <a:srgbClr val="8D8B8A"/>
    <a:srgbClr val="65BC46"/>
    <a:srgbClr val="FFA802"/>
    <a:srgbClr val="78271C"/>
    <a:srgbClr val="1C40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7"/>
    <p:restoredTop sz="87927"/>
  </p:normalViewPr>
  <p:slideViewPr>
    <p:cSldViewPr snapToGrid="0" snapToObjects="1">
      <p:cViewPr varScale="1">
        <p:scale>
          <a:sx n="135" d="100"/>
          <a:sy n="135" d="100"/>
        </p:scale>
        <p:origin x="15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Jost* Light"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Jost* Light" pitchFamily="2" charset="0"/>
              </a:defRPr>
            </a:lvl1pPr>
          </a:lstStyle>
          <a:p>
            <a:fld id="{7028658A-FB00-3345-8CB6-44A229E6ECF6}" type="datetimeFigureOut">
              <a:rPr lang="en-US" smtClean="0"/>
              <a:pPr/>
              <a:t>12/9/20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Jost* Light"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Jost* Light" pitchFamily="2" charset="0"/>
              </a:defRPr>
            </a:lvl1pPr>
          </a:lstStyle>
          <a:p>
            <a:fld id="{019E3EE0-9DF3-1A44-8441-44EC246C694A}" type="slidenum">
              <a:rPr lang="en-US" smtClean="0"/>
              <a:pPr/>
              <a:t>‹#›</a:t>
            </a:fld>
            <a:endParaRPr lang="en-US" dirty="0"/>
          </a:p>
        </p:txBody>
      </p:sp>
    </p:spTree>
    <p:extLst>
      <p:ext uri="{BB962C8B-B14F-4D97-AF65-F5344CB8AC3E}">
        <p14:creationId xmlns:p14="http://schemas.microsoft.com/office/powerpoint/2010/main" val="1409013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Jost* Light" pitchFamily="2" charset="0"/>
        <a:ea typeface="+mn-ea"/>
        <a:cs typeface="+mn-cs"/>
      </a:defRPr>
    </a:lvl1pPr>
    <a:lvl2pPr marL="457200" algn="l" defTabSz="914400" rtl="0" eaLnBrk="1" latinLnBrk="0" hangingPunct="1">
      <a:defRPr sz="1200" b="0" i="0" kern="1200">
        <a:solidFill>
          <a:schemeClr val="tx1"/>
        </a:solidFill>
        <a:latin typeface="Jost* Light" pitchFamily="2" charset="0"/>
        <a:ea typeface="+mn-ea"/>
        <a:cs typeface="+mn-cs"/>
      </a:defRPr>
    </a:lvl2pPr>
    <a:lvl3pPr marL="914400" algn="l" defTabSz="914400" rtl="0" eaLnBrk="1" latinLnBrk="0" hangingPunct="1">
      <a:defRPr sz="1200" b="0" i="0" kern="1200">
        <a:solidFill>
          <a:schemeClr val="tx1"/>
        </a:solidFill>
        <a:latin typeface="Jost* Light" pitchFamily="2" charset="0"/>
        <a:ea typeface="+mn-ea"/>
        <a:cs typeface="+mn-cs"/>
      </a:defRPr>
    </a:lvl3pPr>
    <a:lvl4pPr marL="1371600" algn="l" defTabSz="914400" rtl="0" eaLnBrk="1" latinLnBrk="0" hangingPunct="1">
      <a:defRPr sz="1200" b="0" i="0" kern="1200">
        <a:solidFill>
          <a:schemeClr val="tx1"/>
        </a:solidFill>
        <a:latin typeface="Jost* Light" pitchFamily="2" charset="0"/>
        <a:ea typeface="+mn-ea"/>
        <a:cs typeface="+mn-cs"/>
      </a:defRPr>
    </a:lvl4pPr>
    <a:lvl5pPr marL="1828800" algn="l" defTabSz="914400" rtl="0" eaLnBrk="1" latinLnBrk="0" hangingPunct="1">
      <a:defRPr sz="1200" b="0" i="0" kern="1200">
        <a:solidFill>
          <a:schemeClr val="tx1"/>
        </a:solidFill>
        <a:latin typeface="Jost* Light"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E3EE0-9DF3-1A44-8441-44EC246C694A}" type="slidenum">
              <a:rPr kumimoji="0" lang="en-US" sz="1200" b="0" i="0" u="none" strike="noStrike" kern="1200" cap="none" spc="0" normalizeH="0" baseline="0" noProof="0" smtClean="0">
                <a:ln>
                  <a:noFill/>
                </a:ln>
                <a:solidFill>
                  <a:prstClr val="black"/>
                </a:solidFill>
                <a:effectLst/>
                <a:uLnTx/>
                <a:uFillTx/>
                <a:latin typeface="Jost* Ligh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Jost* Light" pitchFamily="2" charset="0"/>
              <a:ea typeface="+mn-ea"/>
              <a:cs typeface="+mn-cs"/>
            </a:endParaRPr>
          </a:p>
        </p:txBody>
      </p:sp>
    </p:spTree>
    <p:extLst>
      <p:ext uri="{BB962C8B-B14F-4D97-AF65-F5344CB8AC3E}">
        <p14:creationId xmlns:p14="http://schemas.microsoft.com/office/powerpoint/2010/main" val="2785578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E3EE0-9DF3-1A44-8441-44EC246C694A}" type="slidenum">
              <a:rPr kumimoji="0" lang="en-US" sz="1200" b="0" i="0" u="none" strike="noStrike" kern="1200" cap="none" spc="0" normalizeH="0" baseline="0" noProof="0" smtClean="0">
                <a:ln>
                  <a:noFill/>
                </a:ln>
                <a:solidFill>
                  <a:prstClr val="black"/>
                </a:solidFill>
                <a:effectLst/>
                <a:uLnTx/>
                <a:uFillTx/>
                <a:latin typeface="Jost* Ligh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Jost* Light" pitchFamily="2" charset="0"/>
              <a:ea typeface="+mn-ea"/>
              <a:cs typeface="+mn-cs"/>
            </a:endParaRPr>
          </a:p>
        </p:txBody>
      </p:sp>
    </p:spTree>
    <p:extLst>
      <p:ext uri="{BB962C8B-B14F-4D97-AF65-F5344CB8AC3E}">
        <p14:creationId xmlns:p14="http://schemas.microsoft.com/office/powerpoint/2010/main" val="603942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E3EE0-9DF3-1A44-8441-44EC246C694A}" type="slidenum">
              <a:rPr kumimoji="0" lang="en-US" sz="1200" b="0" i="0" u="none" strike="noStrike" kern="1200" cap="none" spc="0" normalizeH="0" baseline="0" noProof="0" smtClean="0">
                <a:ln>
                  <a:noFill/>
                </a:ln>
                <a:solidFill>
                  <a:prstClr val="black"/>
                </a:solidFill>
                <a:effectLst/>
                <a:uLnTx/>
                <a:uFillTx/>
                <a:latin typeface="Jost* Ligh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Jost* Light" pitchFamily="2" charset="0"/>
              <a:ea typeface="+mn-ea"/>
              <a:cs typeface="+mn-cs"/>
            </a:endParaRPr>
          </a:p>
        </p:txBody>
      </p:sp>
    </p:spTree>
    <p:extLst>
      <p:ext uri="{BB962C8B-B14F-4D97-AF65-F5344CB8AC3E}">
        <p14:creationId xmlns:p14="http://schemas.microsoft.com/office/powerpoint/2010/main" val="354470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 (David might weigh in)</a:t>
            </a:r>
          </a:p>
        </p:txBody>
      </p:sp>
      <p:sp>
        <p:nvSpPr>
          <p:cNvPr id="4" name="Slide Number Placeholder 3"/>
          <p:cNvSpPr>
            <a:spLocks noGrp="1"/>
          </p:cNvSpPr>
          <p:nvPr>
            <p:ph type="sldNum" sz="quarter" idx="5"/>
          </p:nvPr>
        </p:nvSpPr>
        <p:spPr/>
        <p:txBody>
          <a:bodyPr/>
          <a:lstStyle/>
          <a:p>
            <a:pPr defTabSz="924916">
              <a:defRPr/>
            </a:pPr>
            <a:fld id="{96DDE8DE-4B15-B846-8A2E-4AF9A2F6AA3A}" type="slidenum">
              <a:rPr lang="en-US">
                <a:solidFill>
                  <a:prstClr val="black"/>
                </a:solidFill>
              </a:rPr>
              <a:pPr defTabSz="924916">
                <a:defRPr/>
              </a:pPr>
              <a:t>12</a:t>
            </a:fld>
            <a:endParaRPr lang="en-US" dirty="0">
              <a:solidFill>
                <a:prstClr val="black"/>
              </a:solidFill>
            </a:endParaRPr>
          </a:p>
        </p:txBody>
      </p:sp>
    </p:spTree>
    <p:extLst>
      <p:ext uri="{BB962C8B-B14F-4D97-AF65-F5344CB8AC3E}">
        <p14:creationId xmlns:p14="http://schemas.microsoft.com/office/powerpoint/2010/main" val="2136481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E3EE0-9DF3-1A44-8441-44EC246C694A}" type="slidenum">
              <a:rPr kumimoji="0" lang="en-US" sz="1200" b="0" i="0" u="none" strike="noStrike" kern="1200" cap="none" spc="0" normalizeH="0" baseline="0" noProof="0" smtClean="0">
                <a:ln>
                  <a:noFill/>
                </a:ln>
                <a:solidFill>
                  <a:prstClr val="black"/>
                </a:solidFill>
                <a:effectLst/>
                <a:uLnTx/>
                <a:uFillTx/>
                <a:latin typeface="Jost* Ligh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Jost* Light" pitchFamily="2" charset="0"/>
              <a:ea typeface="+mn-ea"/>
              <a:cs typeface="+mn-cs"/>
            </a:endParaRPr>
          </a:p>
        </p:txBody>
      </p:sp>
    </p:spTree>
    <p:extLst>
      <p:ext uri="{BB962C8B-B14F-4D97-AF65-F5344CB8AC3E}">
        <p14:creationId xmlns:p14="http://schemas.microsoft.com/office/powerpoint/2010/main" val="2859841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a:t>
            </a:r>
          </a:p>
        </p:txBody>
      </p:sp>
      <p:sp>
        <p:nvSpPr>
          <p:cNvPr id="4" name="Slide Number Placeholder 3"/>
          <p:cNvSpPr>
            <a:spLocks noGrp="1"/>
          </p:cNvSpPr>
          <p:nvPr>
            <p:ph type="sldNum" sz="quarter" idx="5"/>
          </p:nvPr>
        </p:nvSpPr>
        <p:spPr/>
        <p:txBody>
          <a:bodyPr/>
          <a:lstStyle/>
          <a:p>
            <a:pPr defTabSz="924916">
              <a:defRPr/>
            </a:pPr>
            <a:fld id="{96DDE8DE-4B15-B846-8A2E-4AF9A2F6AA3A}" type="slidenum">
              <a:rPr lang="en-US">
                <a:solidFill>
                  <a:prstClr val="black"/>
                </a:solidFill>
              </a:rPr>
              <a:pPr defTabSz="924916">
                <a:defRPr/>
              </a:pPr>
              <a:t>14</a:t>
            </a:fld>
            <a:endParaRPr lang="en-US" dirty="0">
              <a:solidFill>
                <a:prstClr val="black"/>
              </a:solidFill>
            </a:endParaRPr>
          </a:p>
        </p:txBody>
      </p:sp>
    </p:spTree>
    <p:extLst>
      <p:ext uri="{BB962C8B-B14F-4D97-AF65-F5344CB8AC3E}">
        <p14:creationId xmlns:p14="http://schemas.microsoft.com/office/powerpoint/2010/main" val="1027817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a:t>
            </a:r>
          </a:p>
        </p:txBody>
      </p:sp>
      <p:sp>
        <p:nvSpPr>
          <p:cNvPr id="4" name="Slide Number Placeholder 3"/>
          <p:cNvSpPr>
            <a:spLocks noGrp="1"/>
          </p:cNvSpPr>
          <p:nvPr>
            <p:ph type="sldNum" sz="quarter" idx="5"/>
          </p:nvPr>
        </p:nvSpPr>
        <p:spPr/>
        <p:txBody>
          <a:bodyPr/>
          <a:lstStyle/>
          <a:p>
            <a:pPr defTabSz="924916">
              <a:defRPr/>
            </a:pPr>
            <a:fld id="{96DDE8DE-4B15-B846-8A2E-4AF9A2F6AA3A}" type="slidenum">
              <a:rPr lang="en-US">
                <a:solidFill>
                  <a:prstClr val="black"/>
                </a:solidFill>
              </a:rPr>
              <a:pPr defTabSz="924916">
                <a:defRPr/>
              </a:pPr>
              <a:t>15</a:t>
            </a:fld>
            <a:endParaRPr lang="en-US" dirty="0">
              <a:solidFill>
                <a:prstClr val="black"/>
              </a:solidFill>
            </a:endParaRPr>
          </a:p>
        </p:txBody>
      </p:sp>
    </p:spTree>
    <p:extLst>
      <p:ext uri="{BB962C8B-B14F-4D97-AF65-F5344CB8AC3E}">
        <p14:creationId xmlns:p14="http://schemas.microsoft.com/office/powerpoint/2010/main" val="4091215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 maybe also Bill</a:t>
            </a:r>
          </a:p>
        </p:txBody>
      </p:sp>
      <p:sp>
        <p:nvSpPr>
          <p:cNvPr id="4" name="Slide Number Placeholder 3"/>
          <p:cNvSpPr>
            <a:spLocks noGrp="1"/>
          </p:cNvSpPr>
          <p:nvPr>
            <p:ph type="sldNum" sz="quarter" idx="5"/>
          </p:nvPr>
        </p:nvSpPr>
        <p:spPr/>
        <p:txBody>
          <a:bodyPr/>
          <a:lstStyle/>
          <a:p>
            <a:pPr defTabSz="924916">
              <a:defRPr/>
            </a:pPr>
            <a:fld id="{96DDE8DE-4B15-B846-8A2E-4AF9A2F6AA3A}" type="slidenum">
              <a:rPr lang="en-US">
                <a:solidFill>
                  <a:prstClr val="black"/>
                </a:solidFill>
              </a:rPr>
              <a:pPr defTabSz="924916">
                <a:defRPr/>
              </a:pPr>
              <a:t>16</a:t>
            </a:fld>
            <a:endParaRPr lang="en-US" dirty="0">
              <a:solidFill>
                <a:prstClr val="black"/>
              </a:solidFill>
            </a:endParaRPr>
          </a:p>
        </p:txBody>
      </p:sp>
    </p:spTree>
    <p:extLst>
      <p:ext uri="{BB962C8B-B14F-4D97-AF65-F5344CB8AC3E}">
        <p14:creationId xmlns:p14="http://schemas.microsoft.com/office/powerpoint/2010/main" val="2834806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(waiting on response from Brenda re: CPACE in Boston)</a:t>
            </a:r>
          </a:p>
        </p:txBody>
      </p:sp>
      <p:sp>
        <p:nvSpPr>
          <p:cNvPr id="4" name="Slide Number Placeholder 3"/>
          <p:cNvSpPr>
            <a:spLocks noGrp="1"/>
          </p:cNvSpPr>
          <p:nvPr>
            <p:ph type="sldNum" sz="quarter" idx="5"/>
          </p:nvPr>
        </p:nvSpPr>
        <p:spPr/>
        <p:txBody>
          <a:bodyPr/>
          <a:lstStyle/>
          <a:p>
            <a:pPr defTabSz="924916">
              <a:defRPr/>
            </a:pPr>
            <a:fld id="{96DDE8DE-4B15-B846-8A2E-4AF9A2F6AA3A}" type="slidenum">
              <a:rPr lang="en-US">
                <a:solidFill>
                  <a:prstClr val="black"/>
                </a:solidFill>
              </a:rPr>
              <a:pPr defTabSz="924916">
                <a:defRPr/>
              </a:pPr>
              <a:t>17</a:t>
            </a:fld>
            <a:endParaRPr lang="en-US" dirty="0">
              <a:solidFill>
                <a:prstClr val="black"/>
              </a:solidFill>
            </a:endParaRPr>
          </a:p>
        </p:txBody>
      </p:sp>
    </p:spTree>
    <p:extLst>
      <p:ext uri="{BB962C8B-B14F-4D97-AF65-F5344CB8AC3E}">
        <p14:creationId xmlns:p14="http://schemas.microsoft.com/office/powerpoint/2010/main" val="1267570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5"/>
          </p:nvPr>
        </p:nvSpPr>
        <p:spPr/>
        <p:txBody>
          <a:bodyPr/>
          <a:lstStyle/>
          <a:p>
            <a:fld id="{019E3EE0-9DF3-1A44-8441-44EC246C694A}" type="slidenum">
              <a:rPr lang="en-US" smtClean="0"/>
              <a:pPr/>
              <a:t>18</a:t>
            </a:fld>
            <a:endParaRPr lang="en-US" dirty="0"/>
          </a:p>
        </p:txBody>
      </p:sp>
    </p:spTree>
    <p:extLst>
      <p:ext uri="{BB962C8B-B14F-4D97-AF65-F5344CB8AC3E}">
        <p14:creationId xmlns:p14="http://schemas.microsoft.com/office/powerpoint/2010/main" val="2541111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96DDE8DE-4B15-B846-8A2E-4AF9A2F6AA3A}" type="slidenum">
              <a:rPr lang="en-US">
                <a:solidFill>
                  <a:prstClr val="black"/>
                </a:solidFill>
              </a:rPr>
              <a:pPr defTabSz="924916">
                <a:defRPr/>
              </a:pPr>
              <a:t>19</a:t>
            </a:fld>
            <a:endParaRPr lang="en-US" dirty="0">
              <a:solidFill>
                <a:prstClr val="black"/>
              </a:solidFill>
            </a:endParaRPr>
          </a:p>
        </p:txBody>
      </p:sp>
    </p:spTree>
    <p:extLst>
      <p:ext uri="{BB962C8B-B14F-4D97-AF65-F5344CB8AC3E}">
        <p14:creationId xmlns:p14="http://schemas.microsoft.com/office/powerpoint/2010/main" val="1982673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a:t>
            </a:r>
          </a:p>
        </p:txBody>
      </p:sp>
      <p:sp>
        <p:nvSpPr>
          <p:cNvPr id="4" name="Slide Number Placeholder 3"/>
          <p:cNvSpPr>
            <a:spLocks noGrp="1"/>
          </p:cNvSpPr>
          <p:nvPr>
            <p:ph type="sldNum" sz="quarter" idx="5"/>
          </p:nvPr>
        </p:nvSpPr>
        <p:spPr/>
        <p:txBody>
          <a:bodyPr/>
          <a:lstStyle/>
          <a:p>
            <a:fld id="{019E3EE0-9DF3-1A44-8441-44EC246C694A}" type="slidenum">
              <a:rPr lang="en-US" smtClean="0"/>
              <a:pPr/>
              <a:t>2</a:t>
            </a:fld>
            <a:endParaRPr lang="en-US" dirty="0"/>
          </a:p>
        </p:txBody>
      </p:sp>
    </p:spTree>
    <p:extLst>
      <p:ext uri="{BB962C8B-B14F-4D97-AF65-F5344CB8AC3E}">
        <p14:creationId xmlns:p14="http://schemas.microsoft.com/office/powerpoint/2010/main" val="1869371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E3EE0-9DF3-1A44-8441-44EC246C694A}" type="slidenum">
              <a:rPr kumimoji="0" lang="en-US" sz="1200" b="0" i="0" u="none" strike="noStrike" kern="1200" cap="none" spc="0" normalizeH="0" baseline="0" noProof="0" smtClean="0">
                <a:ln>
                  <a:noFill/>
                </a:ln>
                <a:solidFill>
                  <a:prstClr val="black"/>
                </a:solidFill>
                <a:effectLst/>
                <a:uLnTx/>
                <a:uFillTx/>
                <a:latin typeface="Jost* Ligh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Jost* Light" pitchFamily="2" charset="0"/>
              <a:ea typeface="+mn-ea"/>
              <a:cs typeface="+mn-cs"/>
            </a:endParaRPr>
          </a:p>
        </p:txBody>
      </p:sp>
    </p:spTree>
    <p:extLst>
      <p:ext uri="{BB962C8B-B14F-4D97-AF65-F5344CB8AC3E}">
        <p14:creationId xmlns:p14="http://schemas.microsoft.com/office/powerpoint/2010/main" val="1238722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Brenda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E3EE0-9DF3-1A44-8441-44EC246C694A}" type="slidenum">
              <a:rPr kumimoji="0" lang="en-US" sz="1200" b="0" i="0" u="none" strike="noStrike" kern="1200" cap="none" spc="0" normalizeH="0" baseline="0" noProof="0" smtClean="0">
                <a:ln>
                  <a:noFill/>
                </a:ln>
                <a:solidFill>
                  <a:prstClr val="black"/>
                </a:solidFill>
                <a:effectLst/>
                <a:uLnTx/>
                <a:uFillTx/>
                <a:latin typeface="Jost* Ligh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Jost* Light" pitchFamily="2" charset="0"/>
              <a:ea typeface="+mn-ea"/>
              <a:cs typeface="+mn-cs"/>
            </a:endParaRPr>
          </a:p>
        </p:txBody>
      </p:sp>
    </p:spTree>
    <p:extLst>
      <p:ext uri="{BB962C8B-B14F-4D97-AF65-F5344CB8AC3E}">
        <p14:creationId xmlns:p14="http://schemas.microsoft.com/office/powerpoint/2010/main" val="3588102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Brenda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E3EE0-9DF3-1A44-8441-44EC246C694A}" type="slidenum">
              <a:rPr kumimoji="0" lang="en-US" sz="1200" b="0" i="0" u="none" strike="noStrike" kern="1200" cap="none" spc="0" normalizeH="0" baseline="0" noProof="0" smtClean="0">
                <a:ln>
                  <a:noFill/>
                </a:ln>
                <a:solidFill>
                  <a:prstClr val="black"/>
                </a:solidFill>
                <a:effectLst/>
                <a:uLnTx/>
                <a:uFillTx/>
                <a:latin typeface="Jost* Ligh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Jost* Light" pitchFamily="2" charset="0"/>
              <a:ea typeface="+mn-ea"/>
              <a:cs typeface="+mn-cs"/>
            </a:endParaRPr>
          </a:p>
        </p:txBody>
      </p:sp>
    </p:spTree>
    <p:extLst>
      <p:ext uri="{BB962C8B-B14F-4D97-AF65-F5344CB8AC3E}">
        <p14:creationId xmlns:p14="http://schemas.microsoft.com/office/powerpoint/2010/main" val="1343826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Brenda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E3EE0-9DF3-1A44-8441-44EC246C694A}" type="slidenum">
              <a:rPr kumimoji="0" lang="en-US" sz="1200" b="0" i="0" u="none" strike="noStrike" kern="1200" cap="none" spc="0" normalizeH="0" baseline="0" noProof="0" smtClean="0">
                <a:ln>
                  <a:noFill/>
                </a:ln>
                <a:solidFill>
                  <a:prstClr val="black"/>
                </a:solidFill>
                <a:effectLst/>
                <a:uLnTx/>
                <a:uFillTx/>
                <a:latin typeface="Jost* Ligh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Jost* Light" pitchFamily="2" charset="0"/>
              <a:ea typeface="+mn-ea"/>
              <a:cs typeface="+mn-cs"/>
            </a:endParaRPr>
          </a:p>
        </p:txBody>
      </p:sp>
    </p:spTree>
    <p:extLst>
      <p:ext uri="{BB962C8B-B14F-4D97-AF65-F5344CB8AC3E}">
        <p14:creationId xmlns:p14="http://schemas.microsoft.com/office/powerpoint/2010/main" val="659367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E3EE0-9DF3-1A44-8441-44EC246C694A}" type="slidenum">
              <a:rPr kumimoji="0" lang="en-US" sz="1200" b="0" i="0" u="none" strike="noStrike" kern="1200" cap="none" spc="0" normalizeH="0" baseline="0" noProof="0" smtClean="0">
                <a:ln>
                  <a:noFill/>
                </a:ln>
                <a:solidFill>
                  <a:prstClr val="black"/>
                </a:solidFill>
                <a:effectLst/>
                <a:uLnTx/>
                <a:uFillTx/>
                <a:latin typeface="Jost* Ligh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Jost* Light" pitchFamily="2" charset="0"/>
              <a:ea typeface="+mn-ea"/>
              <a:cs typeface="+mn-cs"/>
            </a:endParaRPr>
          </a:p>
        </p:txBody>
      </p:sp>
    </p:spTree>
    <p:extLst>
      <p:ext uri="{BB962C8B-B14F-4D97-AF65-F5344CB8AC3E}">
        <p14:creationId xmlns:p14="http://schemas.microsoft.com/office/powerpoint/2010/main" val="436702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E3EE0-9DF3-1A44-8441-44EC246C694A}" type="slidenum">
              <a:rPr kumimoji="0" lang="en-US" sz="1200" b="0" i="0" u="none" strike="noStrike" kern="1200" cap="none" spc="0" normalizeH="0" baseline="0" noProof="0" smtClean="0">
                <a:ln>
                  <a:noFill/>
                </a:ln>
                <a:solidFill>
                  <a:prstClr val="black"/>
                </a:solidFill>
                <a:effectLst/>
                <a:uLnTx/>
                <a:uFillTx/>
                <a:latin typeface="Jost* Ligh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Jost* Light" pitchFamily="2" charset="0"/>
              <a:ea typeface="+mn-ea"/>
              <a:cs typeface="+mn-cs"/>
            </a:endParaRPr>
          </a:p>
        </p:txBody>
      </p:sp>
    </p:spTree>
    <p:extLst>
      <p:ext uri="{BB962C8B-B14F-4D97-AF65-F5344CB8AC3E}">
        <p14:creationId xmlns:p14="http://schemas.microsoft.com/office/powerpoint/2010/main" val="1493371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E3EE0-9DF3-1A44-8441-44EC246C694A}" type="slidenum">
              <a:rPr kumimoji="0" lang="en-US" sz="1200" b="0" i="0" u="none" strike="noStrike" kern="1200" cap="none" spc="0" normalizeH="0" baseline="0" noProof="0" smtClean="0">
                <a:ln>
                  <a:noFill/>
                </a:ln>
                <a:solidFill>
                  <a:prstClr val="black"/>
                </a:solidFill>
                <a:effectLst/>
                <a:uLnTx/>
                <a:uFillTx/>
                <a:latin typeface="Jost* Ligh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Jost* Light" pitchFamily="2" charset="0"/>
              <a:ea typeface="+mn-ea"/>
              <a:cs typeface="+mn-cs"/>
            </a:endParaRPr>
          </a:p>
        </p:txBody>
      </p:sp>
    </p:spTree>
    <p:extLst>
      <p:ext uri="{BB962C8B-B14F-4D97-AF65-F5344CB8AC3E}">
        <p14:creationId xmlns:p14="http://schemas.microsoft.com/office/powerpoint/2010/main" val="3025527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only">
    <p:bg>
      <p:bgPr>
        <a:blipFill dpi="0" rotWithShape="1">
          <a:blip r:embed="rId2" cstate="screen">
            <a:lum/>
            <a:extLst>
              <a:ext uri="{28A0092B-C50C-407E-A947-70E740481C1C}">
                <a14:useLocalDpi xmlns:a14="http://schemas.microsoft.com/office/drawing/2010/main"/>
              </a:ext>
            </a:extLst>
          </a:blip>
          <a:srcRect/>
          <a:stretch>
            <a:fillRect r="20000"/>
          </a:stretch>
        </a:blipFill>
        <a:effectLst/>
      </p:bgPr>
    </p:bg>
    <p:spTree>
      <p:nvGrpSpPr>
        <p:cNvPr id="1" name="Shape 43"/>
        <p:cNvGrpSpPr/>
        <p:nvPr/>
      </p:nvGrpSpPr>
      <p:grpSpPr>
        <a:xfrm>
          <a:off x="0" y="0"/>
          <a:ext cx="0" cy="0"/>
          <a:chOff x="0" y="0"/>
          <a:chExt cx="0" cy="0"/>
        </a:xfrm>
      </p:grpSpPr>
      <p:sp>
        <p:nvSpPr>
          <p:cNvPr id="3" name="Rectangle 2">
            <a:extLst>
              <a:ext uri="{FF2B5EF4-FFF2-40B4-BE49-F238E27FC236}">
                <a16:creationId xmlns:a16="http://schemas.microsoft.com/office/drawing/2014/main" id="{9EAF4D2D-87D0-CE4B-B70F-D2BF669FFE20}"/>
              </a:ext>
            </a:extLst>
          </p:cNvPr>
          <p:cNvSpPr/>
          <p:nvPr userDrawn="1"/>
        </p:nvSpPr>
        <p:spPr>
          <a:xfrm rot="10800000">
            <a:off x="121380" y="0"/>
            <a:ext cx="13475396" cy="6858000"/>
          </a:xfrm>
          <a:prstGeom prst="rect">
            <a:avLst/>
          </a:prstGeom>
          <a:gradFill flip="none" rotWithShape="1">
            <a:gsLst>
              <a:gs pos="2000">
                <a:schemeClr val="accent1">
                  <a:lumMod val="5000"/>
                  <a:lumOff val="95000"/>
                  <a:alpha val="15000"/>
                </a:schemeClr>
              </a:gs>
              <a:gs pos="48000">
                <a:schemeClr val="bg1">
                  <a:lumMod val="90000"/>
                </a:schemeClr>
              </a:gs>
              <a:gs pos="100000">
                <a:schemeClr val="bg1">
                  <a:lumMod val="9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Jost* Light" pitchFamily="2" charset="0"/>
              <a:ea typeface="+mn-ea"/>
              <a:cs typeface="+mn-cs"/>
            </a:endParaRPr>
          </a:p>
        </p:txBody>
      </p:sp>
      <p:sp>
        <p:nvSpPr>
          <p:cNvPr id="4" name="Shape 172">
            <a:extLst>
              <a:ext uri="{FF2B5EF4-FFF2-40B4-BE49-F238E27FC236}">
                <a16:creationId xmlns:a16="http://schemas.microsoft.com/office/drawing/2014/main" id="{5C755077-D3C0-D047-967B-DF318D12B7EB}"/>
              </a:ext>
            </a:extLst>
          </p:cNvPr>
          <p:cNvSpPr txBox="1">
            <a:spLocks/>
          </p:cNvSpPr>
          <p:nvPr userDrawn="1"/>
        </p:nvSpPr>
        <p:spPr>
          <a:xfrm>
            <a:off x="7379395" y="3080083"/>
            <a:ext cx="4677737" cy="3328867"/>
          </a:xfrm>
          <a:prstGeom prst="rect">
            <a:avLst/>
          </a:prstGeom>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Calibri Light" charset="0"/>
                <a:ea typeface="Calibri Light" charset="0"/>
                <a:cs typeface="Calibri Light" charset="0"/>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Jost* Light" pitchFamily="2" charset="0"/>
                <a:ea typeface="Jost* Light" pitchFamily="2" charset="0"/>
                <a:sym typeface="Arial"/>
              </a:rPr>
              <a:t>GreenerU believes educational institutions are uniquely positioned to lead the world in mitigating climate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Jost* Light" pitchFamily="2" charset="0"/>
              <a:ea typeface="Jost* Light" pitchFamily="2"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Jost* Book" pitchFamily="2" charset="0"/>
                <a:ea typeface="Jost* Book" pitchFamily="2" charset="0"/>
                <a:sym typeface="Arial"/>
              </a:rPr>
              <a:t>Our mission is to help them.</a:t>
            </a:r>
          </a:p>
        </p:txBody>
      </p:sp>
      <p:pic>
        <p:nvPicPr>
          <p:cNvPr id="6" name="Picture 5">
            <a:extLst>
              <a:ext uri="{FF2B5EF4-FFF2-40B4-BE49-F238E27FC236}">
                <a16:creationId xmlns:a16="http://schemas.microsoft.com/office/drawing/2014/main" id="{9A7C4CC6-528F-5847-8B97-982210225C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32216" y="1616576"/>
            <a:ext cx="4155160" cy="1353286"/>
          </a:xfrm>
          <a:prstGeom prst="rect">
            <a:avLst/>
          </a:prstGeom>
        </p:spPr>
      </p:pic>
    </p:spTree>
    <p:extLst>
      <p:ext uri="{BB962C8B-B14F-4D97-AF65-F5344CB8AC3E}">
        <p14:creationId xmlns:p14="http://schemas.microsoft.com/office/powerpoint/2010/main" val="3990383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4FC5C2D-D593-334E-8B65-D1420F204040}"/>
              </a:ext>
            </a:extLst>
          </p:cNvPr>
          <p:cNvSpPr/>
          <p:nvPr userDrawn="1"/>
        </p:nvSpPr>
        <p:spPr>
          <a:xfrm>
            <a:off x="-4870" y="0"/>
            <a:ext cx="12196870" cy="6858000"/>
          </a:xfrm>
          <a:prstGeom prst="rect">
            <a:avLst/>
          </a:prstGeom>
          <a:gradFill flip="none" rotWithShape="1">
            <a:gsLst>
              <a:gs pos="0">
                <a:schemeClr val="accent3">
                  <a:lumMod val="0"/>
                  <a:lumOff val="100000"/>
                  <a:alpha val="75000"/>
                </a:schemeClr>
              </a:gs>
              <a:gs pos="78000">
                <a:schemeClr val="accent3">
                  <a:lumMod val="0"/>
                  <a:lumOff val="100000"/>
                  <a:alpha val="36000"/>
                </a:schemeClr>
              </a:gs>
              <a:gs pos="100000">
                <a:schemeClr val="accent3">
                  <a:lumMod val="0"/>
                  <a:lumOff val="10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Jost* Light" pitchFamily="2" charset="0"/>
              <a:ea typeface="+mn-ea"/>
              <a:cs typeface="+mn-cs"/>
            </a:endParaRPr>
          </a:p>
        </p:txBody>
      </p:sp>
      <p:sp>
        <p:nvSpPr>
          <p:cNvPr id="13" name="TextBox 12">
            <a:extLst>
              <a:ext uri="{FF2B5EF4-FFF2-40B4-BE49-F238E27FC236}">
                <a16:creationId xmlns:a16="http://schemas.microsoft.com/office/drawing/2014/main" id="{F897FAC9-9A51-2C44-BB47-8698ADDA9EBD}"/>
              </a:ext>
            </a:extLst>
          </p:cNvPr>
          <p:cNvSpPr txBox="1"/>
          <p:nvPr userDrawn="1"/>
        </p:nvSpPr>
        <p:spPr>
          <a:xfrm>
            <a:off x="10649705" y="6350713"/>
            <a:ext cx="1143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F9161-AC29-6F44-8A8B-6379A81B4E2B}" type="slidenum">
              <a:rPr kumimoji="0" lang="en-US" sz="1200" b="0" i="0" u="none" strike="noStrike" kern="1200" cap="none" spc="0" normalizeH="0" baseline="0" noProof="0" smtClean="0">
                <a:ln>
                  <a:noFill/>
                </a:ln>
                <a:solidFill>
                  <a:prstClr val="black"/>
                </a:solidFill>
                <a:effectLst/>
                <a:uLnTx/>
                <a:uFillTx/>
                <a:latin typeface="Jost* Light" pitchFamily="2" charset="0"/>
                <a:ea typeface="Jost* Light"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endParaRPr>
          </a:p>
        </p:txBody>
      </p:sp>
      <p:pic>
        <p:nvPicPr>
          <p:cNvPr id="6" name="Picture 5">
            <a:extLst>
              <a:ext uri="{FF2B5EF4-FFF2-40B4-BE49-F238E27FC236}">
                <a16:creationId xmlns:a16="http://schemas.microsoft.com/office/drawing/2014/main" id="{09728609-484C-6945-9387-CE6367E2F12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3950" y="6268720"/>
            <a:ext cx="1839996" cy="589280"/>
          </a:xfrm>
          <a:prstGeom prst="rect">
            <a:avLst/>
          </a:prstGeom>
        </p:spPr>
      </p:pic>
    </p:spTree>
    <p:extLst>
      <p:ext uri="{BB962C8B-B14F-4D97-AF65-F5344CB8AC3E}">
        <p14:creationId xmlns:p14="http://schemas.microsoft.com/office/powerpoint/2010/main" val="202822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79090-D23D-5A4B-85A5-ECE8BC9BE1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71442E-4301-024F-B547-E72CB289EA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3BB127-EFF8-1F49-BE9D-D4B070B047F7}"/>
              </a:ext>
            </a:extLst>
          </p:cNvPr>
          <p:cNvSpPr>
            <a:spLocks noGrp="1"/>
          </p:cNvSpPr>
          <p:nvPr>
            <p:ph type="dt" sz="half" idx="10"/>
          </p:nvPr>
        </p:nvSpPr>
        <p:spPr/>
        <p:txBody>
          <a:bodyPr/>
          <a:lstStyle/>
          <a:p>
            <a:fld id="{4EB34119-24F5-E14A-94FF-B14F0382A9F6}" type="datetimeFigureOut">
              <a:rPr lang="en-US" smtClean="0"/>
              <a:t>12/9/20</a:t>
            </a:fld>
            <a:endParaRPr lang="en-US"/>
          </a:p>
        </p:txBody>
      </p:sp>
      <p:sp>
        <p:nvSpPr>
          <p:cNvPr id="5" name="Footer Placeholder 4">
            <a:extLst>
              <a:ext uri="{FF2B5EF4-FFF2-40B4-BE49-F238E27FC236}">
                <a16:creationId xmlns:a16="http://schemas.microsoft.com/office/drawing/2014/main" id="{FC05DD49-1FE5-1942-86AD-AC1A034C2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624CF-9911-A64C-A1FC-6879F33B8DA3}"/>
              </a:ext>
            </a:extLst>
          </p:cNvPr>
          <p:cNvSpPr>
            <a:spLocks noGrp="1"/>
          </p:cNvSpPr>
          <p:nvPr>
            <p:ph type="sldNum" sz="quarter" idx="12"/>
          </p:nvPr>
        </p:nvSpPr>
        <p:spPr/>
        <p:txBody>
          <a:bodyPr/>
          <a:lstStyle/>
          <a:p>
            <a:fld id="{BFF9BBC2-B986-2E42-AD98-42F1E139E0D5}" type="slidenum">
              <a:rPr lang="en-US" smtClean="0"/>
              <a:t>‹#›</a:t>
            </a:fld>
            <a:endParaRPr lang="en-US"/>
          </a:p>
        </p:txBody>
      </p:sp>
    </p:spTree>
    <p:extLst>
      <p:ext uri="{BB962C8B-B14F-4D97-AF65-F5344CB8AC3E}">
        <p14:creationId xmlns:p14="http://schemas.microsoft.com/office/powerpoint/2010/main" val="53591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E30858-5743-5449-80EA-5FF7D2E13285}"/>
              </a:ext>
            </a:extLst>
          </p:cNvPr>
          <p:cNvSpPr/>
          <p:nvPr userDrawn="1"/>
        </p:nvSpPr>
        <p:spPr>
          <a:xfrm>
            <a:off x="0" y="0"/>
            <a:ext cx="12192000" cy="6858000"/>
          </a:xfrm>
          <a:prstGeom prst="rect">
            <a:avLst/>
          </a:prstGeom>
          <a:gradFill flip="none" rotWithShape="1">
            <a:gsLst>
              <a:gs pos="35000">
                <a:schemeClr val="bg1">
                  <a:alpha val="31000"/>
                </a:schemeClr>
              </a:gs>
              <a:gs pos="66000">
                <a:schemeClr val="bg1">
                  <a:lumMod val="90000"/>
                </a:schemeClr>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Jost* Light" pitchFamily="2" charset="0"/>
              <a:ea typeface="+mn-ea"/>
              <a:cs typeface="+mn-cs"/>
            </a:endParaRPr>
          </a:p>
        </p:txBody>
      </p:sp>
      <p:sp>
        <p:nvSpPr>
          <p:cNvPr id="9" name="Rectangle 8">
            <a:extLst>
              <a:ext uri="{FF2B5EF4-FFF2-40B4-BE49-F238E27FC236}">
                <a16:creationId xmlns:a16="http://schemas.microsoft.com/office/drawing/2014/main" id="{C3F1116A-5C70-434E-B0BE-CAC664488697}"/>
              </a:ext>
            </a:extLst>
          </p:cNvPr>
          <p:cNvSpPr/>
          <p:nvPr userDrawn="1"/>
        </p:nvSpPr>
        <p:spPr>
          <a:xfrm>
            <a:off x="0" y="0"/>
            <a:ext cx="12196870" cy="685800"/>
          </a:xfrm>
          <a:prstGeom prst="rect">
            <a:avLst/>
          </a:prstGeom>
          <a:solidFill>
            <a:srgbClr val="4E7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Jost* Light" pitchFamily="2" charset="0"/>
              <a:ea typeface="+mn-ea"/>
              <a:cs typeface="+mn-cs"/>
            </a:endParaRPr>
          </a:p>
        </p:txBody>
      </p:sp>
      <p:sp>
        <p:nvSpPr>
          <p:cNvPr id="8" name="TextBox 7">
            <a:extLst>
              <a:ext uri="{FF2B5EF4-FFF2-40B4-BE49-F238E27FC236}">
                <a16:creationId xmlns:a16="http://schemas.microsoft.com/office/drawing/2014/main" id="{389B2602-DA2E-DF43-A0A7-06FAFD69BCA9}"/>
              </a:ext>
            </a:extLst>
          </p:cNvPr>
          <p:cNvSpPr txBox="1"/>
          <p:nvPr userDrawn="1"/>
        </p:nvSpPr>
        <p:spPr>
          <a:xfrm>
            <a:off x="0" y="52415"/>
            <a:ext cx="12196870" cy="584775"/>
          </a:xfrm>
          <a:prstGeom prst="rect">
            <a:avLst/>
          </a:prstGeom>
          <a:noFill/>
        </p:spPr>
        <p:txBody>
          <a:bodyPr wrap="square" rtlCol="0">
            <a:spAutoFit/>
          </a:bodyPr>
          <a:lstStyle/>
          <a:p>
            <a:pPr algn="ctr"/>
            <a:r>
              <a:rPr lang="en-US" sz="3200" b="0" i="0" spc="300" dirty="0">
                <a:solidFill>
                  <a:schemeClr val="bg1"/>
                </a:solidFill>
                <a:latin typeface="Jost* Light" pitchFamily="2" charset="0"/>
                <a:ea typeface="Jost* Light" pitchFamily="2" charset="0"/>
              </a:rPr>
              <a:t>PRESENTATION OVERVIEW</a:t>
            </a:r>
          </a:p>
        </p:txBody>
      </p:sp>
      <p:pic>
        <p:nvPicPr>
          <p:cNvPr id="10" name="Picture 9">
            <a:extLst>
              <a:ext uri="{FF2B5EF4-FFF2-40B4-BE49-F238E27FC236}">
                <a16:creationId xmlns:a16="http://schemas.microsoft.com/office/drawing/2014/main" id="{3B410EB3-5F2D-9A47-BBC8-3C40CF679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5261" y="6296364"/>
            <a:ext cx="1724460" cy="561636"/>
          </a:xfrm>
          <a:prstGeom prst="rect">
            <a:avLst/>
          </a:prstGeom>
        </p:spPr>
      </p:pic>
    </p:spTree>
    <p:extLst>
      <p:ext uri="{BB962C8B-B14F-4D97-AF65-F5344CB8AC3E}">
        <p14:creationId xmlns:p14="http://schemas.microsoft.com/office/powerpoint/2010/main" val="4191365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4FC5C2D-D593-334E-8B65-D1420F204040}"/>
              </a:ext>
            </a:extLst>
          </p:cNvPr>
          <p:cNvSpPr/>
          <p:nvPr userDrawn="1"/>
        </p:nvSpPr>
        <p:spPr>
          <a:xfrm>
            <a:off x="-4870" y="0"/>
            <a:ext cx="12196870" cy="6858000"/>
          </a:xfrm>
          <a:prstGeom prst="rect">
            <a:avLst/>
          </a:prstGeom>
          <a:gradFill flip="none" rotWithShape="1">
            <a:gsLst>
              <a:gs pos="0">
                <a:schemeClr val="accent3">
                  <a:lumMod val="0"/>
                  <a:lumOff val="100000"/>
                  <a:alpha val="75000"/>
                </a:schemeClr>
              </a:gs>
              <a:gs pos="78000">
                <a:schemeClr val="accent3">
                  <a:lumMod val="0"/>
                  <a:lumOff val="100000"/>
                  <a:alpha val="36000"/>
                </a:schemeClr>
              </a:gs>
              <a:gs pos="100000">
                <a:schemeClr val="accent3">
                  <a:lumMod val="0"/>
                  <a:lumOff val="10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Jost* Light" pitchFamily="2" charset="0"/>
              <a:ea typeface="+mn-ea"/>
              <a:cs typeface="+mn-cs"/>
            </a:endParaRPr>
          </a:p>
        </p:txBody>
      </p:sp>
      <p:sp>
        <p:nvSpPr>
          <p:cNvPr id="13" name="TextBox 12">
            <a:extLst>
              <a:ext uri="{FF2B5EF4-FFF2-40B4-BE49-F238E27FC236}">
                <a16:creationId xmlns:a16="http://schemas.microsoft.com/office/drawing/2014/main" id="{F897FAC9-9A51-2C44-BB47-8698ADDA9EBD}"/>
              </a:ext>
            </a:extLst>
          </p:cNvPr>
          <p:cNvSpPr txBox="1"/>
          <p:nvPr userDrawn="1"/>
        </p:nvSpPr>
        <p:spPr>
          <a:xfrm>
            <a:off x="10649705" y="6350713"/>
            <a:ext cx="1143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F9161-AC29-6F44-8A8B-6379A81B4E2B}" type="slidenum">
              <a:rPr kumimoji="0" lang="en-US" sz="1200" b="0" i="0" u="none" strike="noStrike" kern="1200" cap="none" spc="0" normalizeH="0" baseline="0" noProof="0" smtClean="0">
                <a:ln>
                  <a:noFill/>
                </a:ln>
                <a:solidFill>
                  <a:prstClr val="black"/>
                </a:solidFill>
                <a:effectLst/>
                <a:uLnTx/>
                <a:uFillTx/>
                <a:latin typeface="Jost* Light" pitchFamily="2" charset="0"/>
                <a:ea typeface="Jost* Light"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endParaRPr>
          </a:p>
        </p:txBody>
      </p:sp>
      <p:pic>
        <p:nvPicPr>
          <p:cNvPr id="5" name="Picture 4">
            <a:extLst>
              <a:ext uri="{FF2B5EF4-FFF2-40B4-BE49-F238E27FC236}">
                <a16:creationId xmlns:a16="http://schemas.microsoft.com/office/drawing/2014/main" id="{E0D6A0A8-E67D-7948-9D16-DFBE1EFBB9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5261" y="6296364"/>
            <a:ext cx="1724460" cy="561636"/>
          </a:xfrm>
          <a:prstGeom prst="rect">
            <a:avLst/>
          </a:prstGeom>
        </p:spPr>
      </p:pic>
    </p:spTree>
    <p:extLst>
      <p:ext uri="{BB962C8B-B14F-4D97-AF65-F5344CB8AC3E}">
        <p14:creationId xmlns:p14="http://schemas.microsoft.com/office/powerpoint/2010/main" val="2211021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0EC731-65AD-EF45-87CE-A881C0049A85}"/>
              </a:ext>
            </a:extLst>
          </p:cNvPr>
          <p:cNvSpPr/>
          <p:nvPr userDrawn="1"/>
        </p:nvSpPr>
        <p:spPr>
          <a:xfrm>
            <a:off x="0" y="0"/>
            <a:ext cx="12192000" cy="6858000"/>
          </a:xfrm>
          <a:prstGeom prst="rect">
            <a:avLst/>
          </a:prstGeom>
          <a:gradFill flip="none" rotWithShape="1">
            <a:gsLst>
              <a:gs pos="0">
                <a:schemeClr val="accent1">
                  <a:lumMod val="5000"/>
                  <a:lumOff val="95000"/>
                  <a:alpha val="15000"/>
                </a:schemeClr>
              </a:gs>
              <a:gs pos="61000">
                <a:schemeClr val="bg1">
                  <a:lumMod val="92000"/>
                </a:schemeClr>
              </a:gs>
              <a:gs pos="100000">
                <a:schemeClr val="bg1">
                  <a:lumMod val="8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Jost* Light" pitchFamily="2" charset="0"/>
              <a:ea typeface="+mn-ea"/>
              <a:cs typeface="+mn-cs"/>
            </a:endParaRPr>
          </a:p>
        </p:txBody>
      </p:sp>
    </p:spTree>
    <p:extLst>
      <p:ext uri="{BB962C8B-B14F-4D97-AF65-F5344CB8AC3E}">
        <p14:creationId xmlns:p14="http://schemas.microsoft.com/office/powerpoint/2010/main" val="63085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E30858-5743-5449-80EA-5FF7D2E13285}"/>
              </a:ext>
            </a:extLst>
          </p:cNvPr>
          <p:cNvSpPr/>
          <p:nvPr userDrawn="1"/>
        </p:nvSpPr>
        <p:spPr>
          <a:xfrm>
            <a:off x="0" y="0"/>
            <a:ext cx="12192000" cy="6858000"/>
          </a:xfrm>
          <a:prstGeom prst="rect">
            <a:avLst/>
          </a:prstGeom>
          <a:gradFill flip="none" rotWithShape="1">
            <a:gsLst>
              <a:gs pos="35000">
                <a:schemeClr val="bg1">
                  <a:alpha val="31000"/>
                </a:schemeClr>
              </a:gs>
              <a:gs pos="66000">
                <a:schemeClr val="bg1">
                  <a:lumMod val="90000"/>
                </a:schemeClr>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Jost* Light" pitchFamily="2" charset="0"/>
              <a:ea typeface="+mn-ea"/>
              <a:cs typeface="+mn-cs"/>
            </a:endParaRPr>
          </a:p>
        </p:txBody>
      </p:sp>
      <p:sp>
        <p:nvSpPr>
          <p:cNvPr id="9" name="Rectangle 8">
            <a:extLst>
              <a:ext uri="{FF2B5EF4-FFF2-40B4-BE49-F238E27FC236}">
                <a16:creationId xmlns:a16="http://schemas.microsoft.com/office/drawing/2014/main" id="{C3F1116A-5C70-434E-B0BE-CAC664488697}"/>
              </a:ext>
            </a:extLst>
          </p:cNvPr>
          <p:cNvSpPr/>
          <p:nvPr userDrawn="1"/>
        </p:nvSpPr>
        <p:spPr>
          <a:xfrm>
            <a:off x="0" y="0"/>
            <a:ext cx="12196870" cy="685800"/>
          </a:xfrm>
          <a:prstGeom prst="rect">
            <a:avLst/>
          </a:prstGeom>
          <a:solidFill>
            <a:srgbClr val="4E7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Jost* Light" pitchFamily="2" charset="0"/>
              <a:ea typeface="+mn-ea"/>
              <a:cs typeface="+mn-cs"/>
            </a:endParaRPr>
          </a:p>
        </p:txBody>
      </p:sp>
      <p:sp>
        <p:nvSpPr>
          <p:cNvPr id="8" name="TextBox 7">
            <a:extLst>
              <a:ext uri="{FF2B5EF4-FFF2-40B4-BE49-F238E27FC236}">
                <a16:creationId xmlns:a16="http://schemas.microsoft.com/office/drawing/2014/main" id="{389B2602-DA2E-DF43-A0A7-06FAFD69BCA9}"/>
              </a:ext>
            </a:extLst>
          </p:cNvPr>
          <p:cNvSpPr txBox="1"/>
          <p:nvPr userDrawn="1"/>
        </p:nvSpPr>
        <p:spPr>
          <a:xfrm>
            <a:off x="0" y="52415"/>
            <a:ext cx="12196870" cy="584775"/>
          </a:xfrm>
          <a:prstGeom prst="rect">
            <a:avLst/>
          </a:prstGeom>
          <a:noFill/>
        </p:spPr>
        <p:txBody>
          <a:bodyPr wrap="square" rtlCol="0">
            <a:spAutoFit/>
          </a:bodyPr>
          <a:lstStyle/>
          <a:p>
            <a:pPr algn="ctr"/>
            <a:r>
              <a:rPr lang="en-US" sz="3200" b="0" i="0" spc="300" dirty="0">
                <a:solidFill>
                  <a:schemeClr val="bg1"/>
                </a:solidFill>
                <a:latin typeface="Jost* Light" pitchFamily="2" charset="0"/>
                <a:ea typeface="Jost* Light" pitchFamily="2" charset="0"/>
              </a:rPr>
              <a:t>PRESENTATION OVERVIEW</a:t>
            </a:r>
          </a:p>
        </p:txBody>
      </p:sp>
      <p:pic>
        <p:nvPicPr>
          <p:cNvPr id="10" name="Picture 9">
            <a:extLst>
              <a:ext uri="{FF2B5EF4-FFF2-40B4-BE49-F238E27FC236}">
                <a16:creationId xmlns:a16="http://schemas.microsoft.com/office/drawing/2014/main" id="{3B410EB3-5F2D-9A47-BBC8-3C40CF679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5261" y="6296364"/>
            <a:ext cx="1724460" cy="561636"/>
          </a:xfrm>
          <a:prstGeom prst="rect">
            <a:avLst/>
          </a:prstGeom>
        </p:spPr>
      </p:pic>
    </p:spTree>
    <p:extLst>
      <p:ext uri="{BB962C8B-B14F-4D97-AF65-F5344CB8AC3E}">
        <p14:creationId xmlns:p14="http://schemas.microsoft.com/office/powerpoint/2010/main" val="363713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0EC731-65AD-EF45-87CE-A881C0049A85}"/>
              </a:ext>
            </a:extLst>
          </p:cNvPr>
          <p:cNvSpPr/>
          <p:nvPr userDrawn="1"/>
        </p:nvSpPr>
        <p:spPr>
          <a:xfrm>
            <a:off x="0" y="0"/>
            <a:ext cx="12192000" cy="6858000"/>
          </a:xfrm>
          <a:prstGeom prst="rect">
            <a:avLst/>
          </a:prstGeom>
          <a:gradFill flip="none" rotWithShape="1">
            <a:gsLst>
              <a:gs pos="0">
                <a:schemeClr val="accent1">
                  <a:lumMod val="5000"/>
                  <a:lumOff val="95000"/>
                  <a:alpha val="15000"/>
                </a:schemeClr>
              </a:gs>
              <a:gs pos="61000">
                <a:schemeClr val="bg1">
                  <a:lumMod val="92000"/>
                </a:schemeClr>
              </a:gs>
              <a:gs pos="100000">
                <a:schemeClr val="bg1">
                  <a:lumMod val="8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Jost* Light" pitchFamily="2" charset="0"/>
              <a:ea typeface="+mn-ea"/>
              <a:cs typeface="+mn-cs"/>
            </a:endParaRPr>
          </a:p>
        </p:txBody>
      </p:sp>
      <p:pic>
        <p:nvPicPr>
          <p:cNvPr id="5" name="Picture 4">
            <a:extLst>
              <a:ext uri="{FF2B5EF4-FFF2-40B4-BE49-F238E27FC236}">
                <a16:creationId xmlns:a16="http://schemas.microsoft.com/office/drawing/2014/main" id="{F4E506F8-DBC9-1044-BB04-08B508609B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125" y="5104441"/>
            <a:ext cx="4155160" cy="1353286"/>
          </a:xfrm>
          <a:prstGeom prst="rect">
            <a:avLst/>
          </a:prstGeom>
        </p:spPr>
      </p:pic>
    </p:spTree>
    <p:extLst>
      <p:ext uri="{BB962C8B-B14F-4D97-AF65-F5344CB8AC3E}">
        <p14:creationId xmlns:p14="http://schemas.microsoft.com/office/powerpoint/2010/main" val="4087548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bg>
      <p:bgPr>
        <a:blipFill dpi="0" rotWithShape="1">
          <a:blip r:embed="rId2" cstate="screen">
            <a:lum/>
            <a:extLst>
              <a:ext uri="{28A0092B-C50C-407E-A947-70E740481C1C}">
                <a14:useLocalDpi xmlns:a14="http://schemas.microsoft.com/office/drawing/2010/main"/>
              </a:ext>
            </a:extLst>
          </a:blip>
          <a:srcRect/>
          <a:stretch>
            <a:fillRect r="20000"/>
          </a:stretch>
        </a:blipFill>
        <a:effectLst/>
      </p:bgPr>
    </p:bg>
    <p:spTree>
      <p:nvGrpSpPr>
        <p:cNvPr id="1" name="Shape 43"/>
        <p:cNvGrpSpPr/>
        <p:nvPr/>
      </p:nvGrpSpPr>
      <p:grpSpPr>
        <a:xfrm>
          <a:off x="0" y="0"/>
          <a:ext cx="0" cy="0"/>
          <a:chOff x="0" y="0"/>
          <a:chExt cx="0" cy="0"/>
        </a:xfrm>
      </p:grpSpPr>
      <p:sp>
        <p:nvSpPr>
          <p:cNvPr id="3" name="Rectangle 2">
            <a:extLst>
              <a:ext uri="{FF2B5EF4-FFF2-40B4-BE49-F238E27FC236}">
                <a16:creationId xmlns:a16="http://schemas.microsoft.com/office/drawing/2014/main" id="{9EAF4D2D-87D0-CE4B-B70F-D2BF669FFE20}"/>
              </a:ext>
            </a:extLst>
          </p:cNvPr>
          <p:cNvSpPr/>
          <p:nvPr userDrawn="1"/>
        </p:nvSpPr>
        <p:spPr>
          <a:xfrm rot="10800000">
            <a:off x="0" y="0"/>
            <a:ext cx="13475396" cy="6858000"/>
          </a:xfrm>
          <a:prstGeom prst="rect">
            <a:avLst/>
          </a:prstGeom>
          <a:gradFill flip="none" rotWithShape="1">
            <a:gsLst>
              <a:gs pos="2000">
                <a:schemeClr val="accent1">
                  <a:lumMod val="5000"/>
                  <a:lumOff val="95000"/>
                  <a:alpha val="15000"/>
                </a:schemeClr>
              </a:gs>
              <a:gs pos="48000">
                <a:schemeClr val="bg1">
                  <a:lumMod val="90000"/>
                </a:schemeClr>
              </a:gs>
              <a:gs pos="100000">
                <a:schemeClr val="bg1">
                  <a:lumMod val="9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Jost* Light" pitchFamily="2" charset="0"/>
              <a:ea typeface="+mn-ea"/>
              <a:cs typeface="+mn-cs"/>
            </a:endParaRPr>
          </a:p>
        </p:txBody>
      </p:sp>
      <p:sp>
        <p:nvSpPr>
          <p:cNvPr id="4" name="Shape 172">
            <a:extLst>
              <a:ext uri="{FF2B5EF4-FFF2-40B4-BE49-F238E27FC236}">
                <a16:creationId xmlns:a16="http://schemas.microsoft.com/office/drawing/2014/main" id="{5C755077-D3C0-D047-967B-DF318D12B7EB}"/>
              </a:ext>
            </a:extLst>
          </p:cNvPr>
          <p:cNvSpPr txBox="1">
            <a:spLocks/>
          </p:cNvSpPr>
          <p:nvPr userDrawn="1"/>
        </p:nvSpPr>
        <p:spPr>
          <a:xfrm>
            <a:off x="7379396" y="3080083"/>
            <a:ext cx="4883724" cy="3328867"/>
          </a:xfrm>
          <a:prstGeom prst="rect">
            <a:avLst/>
          </a:prstGeom>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Calibri Light" charset="0"/>
                <a:ea typeface="Calibri Light" charset="0"/>
                <a:cs typeface="Calibri Light" charset="0"/>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Jost* Light" pitchFamily="2" charset="0"/>
                <a:ea typeface="Jost* Light" pitchFamily="2" charset="0"/>
                <a:sym typeface="Arial"/>
              </a:rPr>
              <a:t>GreenerU believes educational institutions are uniquely positioned to lead the world in mitigating climate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Jost* Light" pitchFamily="2" charset="0"/>
              <a:ea typeface="Jost* Light" pitchFamily="2"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Jost* Book" pitchFamily="2" charset="0"/>
                <a:ea typeface="Jost* Book" pitchFamily="2" charset="0"/>
                <a:sym typeface="Arial"/>
              </a:rPr>
              <a:t>Our mission is to help them.</a:t>
            </a:r>
          </a:p>
        </p:txBody>
      </p:sp>
      <p:pic>
        <p:nvPicPr>
          <p:cNvPr id="6" name="Picture 5">
            <a:extLst>
              <a:ext uri="{FF2B5EF4-FFF2-40B4-BE49-F238E27FC236}">
                <a16:creationId xmlns:a16="http://schemas.microsoft.com/office/drawing/2014/main" id="{9A7C4CC6-528F-5847-8B97-982210225C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32216" y="1616576"/>
            <a:ext cx="4155160" cy="1353286"/>
          </a:xfrm>
          <a:prstGeom prst="rect">
            <a:avLst/>
          </a:prstGeom>
        </p:spPr>
      </p:pic>
    </p:spTree>
    <p:extLst>
      <p:ext uri="{BB962C8B-B14F-4D97-AF65-F5344CB8AC3E}">
        <p14:creationId xmlns:p14="http://schemas.microsoft.com/office/powerpoint/2010/main" val="1984226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897FAC9-9A51-2C44-BB47-8698ADDA9EBD}"/>
              </a:ext>
            </a:extLst>
          </p:cNvPr>
          <p:cNvSpPr txBox="1"/>
          <p:nvPr userDrawn="1"/>
        </p:nvSpPr>
        <p:spPr>
          <a:xfrm>
            <a:off x="10649705" y="6350713"/>
            <a:ext cx="1143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F9161-AC29-6F44-8A8B-6379A81B4E2B}" type="slidenum">
              <a:rPr kumimoji="0" lang="en-US" sz="1200" b="0" i="0" u="none" strike="noStrike" kern="1200" cap="none" spc="0" normalizeH="0" baseline="0" noProof="0" smtClean="0">
                <a:ln>
                  <a:noFill/>
                </a:ln>
                <a:solidFill>
                  <a:prstClr val="black"/>
                </a:solidFill>
                <a:effectLst/>
                <a:uLnTx/>
                <a:uFillTx/>
                <a:latin typeface="Jost* Light" pitchFamily="2" charset="0"/>
                <a:ea typeface="Jost* Light"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endParaRPr>
          </a:p>
        </p:txBody>
      </p:sp>
      <p:sp>
        <p:nvSpPr>
          <p:cNvPr id="8" name="Rectangle 7">
            <a:extLst>
              <a:ext uri="{FF2B5EF4-FFF2-40B4-BE49-F238E27FC236}">
                <a16:creationId xmlns:a16="http://schemas.microsoft.com/office/drawing/2014/main" id="{B438D6C5-AF4D-5C4D-A78B-8FC8860AD618}"/>
              </a:ext>
            </a:extLst>
          </p:cNvPr>
          <p:cNvSpPr/>
          <p:nvPr userDrawn="1"/>
        </p:nvSpPr>
        <p:spPr>
          <a:xfrm>
            <a:off x="-4870" y="0"/>
            <a:ext cx="12196870" cy="685800"/>
          </a:xfrm>
          <a:prstGeom prst="rect">
            <a:avLst/>
          </a:prstGeom>
          <a:solidFill>
            <a:srgbClr val="4E7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Jost* Light" pitchFamily="2" charset="0"/>
              <a:ea typeface="+mn-ea"/>
              <a:cs typeface="+mn-cs"/>
            </a:endParaRPr>
          </a:p>
        </p:txBody>
      </p:sp>
      <p:sp>
        <p:nvSpPr>
          <p:cNvPr id="9" name="Rectangle 8">
            <a:extLst>
              <a:ext uri="{FF2B5EF4-FFF2-40B4-BE49-F238E27FC236}">
                <a16:creationId xmlns:a16="http://schemas.microsoft.com/office/drawing/2014/main" id="{1089B086-49B6-C844-834C-D1C18834F2DD}"/>
              </a:ext>
            </a:extLst>
          </p:cNvPr>
          <p:cNvSpPr/>
          <p:nvPr userDrawn="1"/>
        </p:nvSpPr>
        <p:spPr>
          <a:xfrm>
            <a:off x="-4870" y="685800"/>
            <a:ext cx="12196870" cy="6172200"/>
          </a:xfrm>
          <a:prstGeom prst="rect">
            <a:avLst/>
          </a:prstGeom>
          <a:gradFill flip="none" rotWithShape="1">
            <a:gsLst>
              <a:gs pos="49000">
                <a:schemeClr val="accent3">
                  <a:lumMod val="0"/>
                  <a:lumOff val="100000"/>
                </a:schemeClr>
              </a:gs>
              <a:gs pos="84000">
                <a:schemeClr val="accent3">
                  <a:lumMod val="0"/>
                  <a:lumOff val="100000"/>
                  <a:alpha val="41000"/>
                </a:schemeClr>
              </a:gs>
              <a:gs pos="100000">
                <a:schemeClr val="accent3">
                  <a:lumMod val="10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Jost* Light" pitchFamily="2" charset="0"/>
              <a:ea typeface="+mn-ea"/>
              <a:cs typeface="+mn-cs"/>
            </a:endParaRPr>
          </a:p>
        </p:txBody>
      </p:sp>
      <p:sp>
        <p:nvSpPr>
          <p:cNvPr id="10" name="TextBox 9">
            <a:extLst>
              <a:ext uri="{FF2B5EF4-FFF2-40B4-BE49-F238E27FC236}">
                <a16:creationId xmlns:a16="http://schemas.microsoft.com/office/drawing/2014/main" id="{897D5BE8-E92C-2248-9A54-74DDBA8FA2AF}"/>
              </a:ext>
            </a:extLst>
          </p:cNvPr>
          <p:cNvSpPr txBox="1"/>
          <p:nvPr userDrawn="1"/>
        </p:nvSpPr>
        <p:spPr>
          <a:xfrm>
            <a:off x="10649705" y="6350713"/>
            <a:ext cx="1143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F9161-AC29-6F44-8A8B-6379A81B4E2B}" type="slidenum">
              <a:rPr kumimoji="0" lang="en-US" sz="1200" b="0" i="0" u="none" strike="noStrike" kern="1200" cap="none" spc="0" normalizeH="0" baseline="0" noProof="0" smtClean="0">
                <a:ln>
                  <a:noFill/>
                </a:ln>
                <a:solidFill>
                  <a:prstClr val="black"/>
                </a:solidFill>
                <a:effectLst/>
                <a:uLnTx/>
                <a:uFillTx/>
                <a:latin typeface="Jost* Light" pitchFamily="2" charset="0"/>
                <a:ea typeface="Jost* Light"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endParaRPr>
          </a:p>
        </p:txBody>
      </p:sp>
    </p:spTree>
    <p:extLst>
      <p:ext uri="{BB962C8B-B14F-4D97-AF65-F5344CB8AC3E}">
        <p14:creationId xmlns:p14="http://schemas.microsoft.com/office/powerpoint/2010/main" val="149025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E30858-5743-5449-80EA-5FF7D2E13285}"/>
              </a:ext>
            </a:extLst>
          </p:cNvPr>
          <p:cNvSpPr/>
          <p:nvPr userDrawn="1"/>
        </p:nvSpPr>
        <p:spPr>
          <a:xfrm>
            <a:off x="0" y="0"/>
            <a:ext cx="12192000" cy="6858000"/>
          </a:xfrm>
          <a:prstGeom prst="rect">
            <a:avLst/>
          </a:prstGeom>
          <a:gradFill flip="none" rotWithShape="1">
            <a:gsLst>
              <a:gs pos="35000">
                <a:schemeClr val="bg1">
                  <a:alpha val="31000"/>
                </a:schemeClr>
              </a:gs>
              <a:gs pos="66000">
                <a:schemeClr val="bg1">
                  <a:lumMod val="90000"/>
                </a:schemeClr>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Jost* Light" pitchFamily="2" charset="0"/>
              <a:ea typeface="+mn-ea"/>
              <a:cs typeface="+mn-cs"/>
            </a:endParaRPr>
          </a:p>
        </p:txBody>
      </p:sp>
      <p:sp>
        <p:nvSpPr>
          <p:cNvPr id="9" name="Rectangle 8">
            <a:extLst>
              <a:ext uri="{FF2B5EF4-FFF2-40B4-BE49-F238E27FC236}">
                <a16:creationId xmlns:a16="http://schemas.microsoft.com/office/drawing/2014/main" id="{C3F1116A-5C70-434E-B0BE-CAC664488697}"/>
              </a:ext>
            </a:extLst>
          </p:cNvPr>
          <p:cNvSpPr/>
          <p:nvPr userDrawn="1"/>
        </p:nvSpPr>
        <p:spPr>
          <a:xfrm>
            <a:off x="0" y="0"/>
            <a:ext cx="12196870" cy="685800"/>
          </a:xfrm>
          <a:prstGeom prst="rect">
            <a:avLst/>
          </a:prstGeom>
          <a:solidFill>
            <a:srgbClr val="4E7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Jost* Light" pitchFamily="2" charset="0"/>
              <a:ea typeface="+mn-ea"/>
              <a:cs typeface="+mn-cs"/>
            </a:endParaRPr>
          </a:p>
        </p:txBody>
      </p:sp>
      <p:sp>
        <p:nvSpPr>
          <p:cNvPr id="8" name="TextBox 7">
            <a:extLst>
              <a:ext uri="{FF2B5EF4-FFF2-40B4-BE49-F238E27FC236}">
                <a16:creationId xmlns:a16="http://schemas.microsoft.com/office/drawing/2014/main" id="{389B2602-DA2E-DF43-A0A7-06FAFD69BCA9}"/>
              </a:ext>
            </a:extLst>
          </p:cNvPr>
          <p:cNvSpPr txBox="1"/>
          <p:nvPr userDrawn="1"/>
        </p:nvSpPr>
        <p:spPr>
          <a:xfrm>
            <a:off x="0" y="52415"/>
            <a:ext cx="12196870" cy="584775"/>
          </a:xfrm>
          <a:prstGeom prst="rect">
            <a:avLst/>
          </a:prstGeom>
          <a:noFill/>
        </p:spPr>
        <p:txBody>
          <a:bodyPr wrap="square" rtlCol="0">
            <a:spAutoFit/>
          </a:bodyPr>
          <a:lstStyle/>
          <a:p>
            <a:pPr algn="ctr"/>
            <a:r>
              <a:rPr lang="en-US" sz="3200" b="0" i="0" spc="300" dirty="0">
                <a:solidFill>
                  <a:schemeClr val="bg1"/>
                </a:solidFill>
                <a:latin typeface="Jost* Light" pitchFamily="2" charset="0"/>
                <a:ea typeface="Jost* Light" pitchFamily="2" charset="0"/>
              </a:rPr>
              <a:t>PRESENTATION OVERVIEW</a:t>
            </a:r>
          </a:p>
        </p:txBody>
      </p:sp>
      <p:pic>
        <p:nvPicPr>
          <p:cNvPr id="7" name="Picture 6">
            <a:extLst>
              <a:ext uri="{FF2B5EF4-FFF2-40B4-BE49-F238E27FC236}">
                <a16:creationId xmlns:a16="http://schemas.microsoft.com/office/drawing/2014/main" id="{AA496719-6F78-0E4F-885D-50C3E15A22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950" y="6268720"/>
            <a:ext cx="1839996" cy="589280"/>
          </a:xfrm>
          <a:prstGeom prst="rect">
            <a:avLst/>
          </a:prstGeom>
        </p:spPr>
      </p:pic>
    </p:spTree>
    <p:extLst>
      <p:ext uri="{BB962C8B-B14F-4D97-AF65-F5344CB8AC3E}">
        <p14:creationId xmlns:p14="http://schemas.microsoft.com/office/powerpoint/2010/main" val="590176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D830A-E9E2-C84A-98A9-68D47CACDD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5F76BAA-A02D-BA4E-A067-25151DA5BC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D39FD56-078C-1C4C-9738-2A1AF7CD71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Jost* Book" pitchFamily="2" charset="0"/>
                <a:ea typeface="Jost* Book" pitchFamily="2" charset="0"/>
              </a:defRPr>
            </a:lvl1pPr>
          </a:lstStyle>
          <a:p>
            <a:fld id="{C0C30918-E9D4-CB4F-B98E-2DD86234D9E2}" type="slidenum">
              <a:rPr lang="en-US" smtClean="0"/>
              <a:pPr/>
              <a:t>‹#›</a:t>
            </a:fld>
            <a:endParaRPr lang="en-US"/>
          </a:p>
        </p:txBody>
      </p:sp>
    </p:spTree>
    <p:extLst>
      <p:ext uri="{BB962C8B-B14F-4D97-AF65-F5344CB8AC3E}">
        <p14:creationId xmlns:p14="http://schemas.microsoft.com/office/powerpoint/2010/main" val="22601503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70" r:id="rId3"/>
  </p:sldLayoutIdLst>
  <p:txStyles>
    <p:titleStyle>
      <a:lvl1pPr algn="l" defTabSz="914400" rtl="0" eaLnBrk="1" latinLnBrk="0" hangingPunct="1">
        <a:lnSpc>
          <a:spcPct val="90000"/>
        </a:lnSpc>
        <a:spcBef>
          <a:spcPct val="0"/>
        </a:spcBef>
        <a:buNone/>
        <a:defRPr sz="2400" b="0" i="0" kern="1200" cap="all" spc="300" baseline="0">
          <a:solidFill>
            <a:schemeClr val="tx1"/>
          </a:solidFill>
          <a:latin typeface="Jost* Light" pitchFamily="2" charset="0"/>
          <a:ea typeface="Jost* Light"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Jost* Light" pitchFamily="2" charset="0"/>
          <a:ea typeface="Jost* Light"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Jost* Light" pitchFamily="2" charset="0"/>
          <a:ea typeface="Jost* 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Jost* Light" pitchFamily="2" charset="0"/>
          <a:ea typeface="Jost* 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Jost* Light" pitchFamily="2" charset="0"/>
          <a:ea typeface="Jost* 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Jost* Light" pitchFamily="2" charset="0"/>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D830A-E9E2-C84A-98A9-68D47CACDD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5F76BAA-A02D-BA4E-A067-25151DA5BC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D39FD56-078C-1C4C-9738-2A1AF7CD71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Jost* Book" pitchFamily="2" charset="0"/>
                <a:ea typeface="Jost* Book" pitchFamily="2" charset="0"/>
              </a:defRPr>
            </a:lvl1pPr>
          </a:lstStyle>
          <a:p>
            <a:fld id="{C0C30918-E9D4-CB4F-B98E-2DD86234D9E2}" type="slidenum">
              <a:rPr lang="en-US" smtClean="0"/>
              <a:pPr/>
              <a:t>‹#›</a:t>
            </a:fld>
            <a:endParaRPr lang="en-US"/>
          </a:p>
        </p:txBody>
      </p:sp>
    </p:spTree>
    <p:extLst>
      <p:ext uri="{BB962C8B-B14F-4D97-AF65-F5344CB8AC3E}">
        <p14:creationId xmlns:p14="http://schemas.microsoft.com/office/powerpoint/2010/main" val="4292588136"/>
      </p:ext>
    </p:extLst>
  </p:cSld>
  <p:clrMap bg1="lt1" tx1="dk1" bg2="lt2" tx2="dk2" accent1="accent1" accent2="accent2" accent3="accent3" accent4="accent4" accent5="accent5" accent6="accent6" hlink="hlink" folHlink="folHlink"/>
  <p:sldLayoutIdLst>
    <p:sldLayoutId id="2147483688" r:id="rId1"/>
    <p:sldLayoutId id="2147483689" r:id="rId2"/>
  </p:sldLayoutIdLst>
  <p:txStyles>
    <p:titleStyle>
      <a:lvl1pPr algn="l" defTabSz="914400" rtl="0" eaLnBrk="1" latinLnBrk="0" hangingPunct="1">
        <a:lnSpc>
          <a:spcPct val="90000"/>
        </a:lnSpc>
        <a:spcBef>
          <a:spcPct val="0"/>
        </a:spcBef>
        <a:buNone/>
        <a:defRPr sz="2400" b="0" i="0" kern="1200" cap="all" spc="300" baseline="0">
          <a:solidFill>
            <a:schemeClr val="tx1"/>
          </a:solidFill>
          <a:latin typeface="Jost* Light" pitchFamily="2" charset="0"/>
          <a:ea typeface="Jost* Light"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Jost* Light" pitchFamily="2" charset="0"/>
          <a:ea typeface="Jost* Light"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Jost* Light" pitchFamily="2" charset="0"/>
          <a:ea typeface="Jost* 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Jost* Light" pitchFamily="2" charset="0"/>
          <a:ea typeface="Jost* 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Jost* Light" pitchFamily="2" charset="0"/>
          <a:ea typeface="Jost* 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Jost* Light" pitchFamily="2" charset="0"/>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D830A-E9E2-C84A-98A9-68D47CACDD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5F76BAA-A02D-BA4E-A067-25151DA5BC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D39FD56-078C-1C4C-9738-2A1AF7CD71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Jost* Book" pitchFamily="2" charset="0"/>
                <a:ea typeface="Jost* Book" pitchFamily="2" charset="0"/>
              </a:defRPr>
            </a:lvl1pPr>
          </a:lstStyle>
          <a:p>
            <a:fld id="{C0C30918-E9D4-CB4F-B98E-2DD86234D9E2}" type="slidenum">
              <a:rPr lang="en-US" smtClean="0"/>
              <a:pPr/>
              <a:t>‹#›</a:t>
            </a:fld>
            <a:endParaRPr lang="en-US"/>
          </a:p>
        </p:txBody>
      </p:sp>
    </p:spTree>
    <p:extLst>
      <p:ext uri="{BB962C8B-B14F-4D97-AF65-F5344CB8AC3E}">
        <p14:creationId xmlns:p14="http://schemas.microsoft.com/office/powerpoint/2010/main" val="6212881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Lst>
  <p:txStyles>
    <p:titleStyle>
      <a:lvl1pPr algn="l" defTabSz="914400" rtl="0" eaLnBrk="1" latinLnBrk="0" hangingPunct="1">
        <a:lnSpc>
          <a:spcPct val="90000"/>
        </a:lnSpc>
        <a:spcBef>
          <a:spcPct val="0"/>
        </a:spcBef>
        <a:buNone/>
        <a:defRPr sz="2400" b="0" i="0" kern="1200" cap="all" spc="300" baseline="0">
          <a:solidFill>
            <a:schemeClr val="tx1"/>
          </a:solidFill>
          <a:latin typeface="Jost* Light" pitchFamily="2" charset="0"/>
          <a:ea typeface="Jost* Light"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Jost* Light" pitchFamily="2" charset="0"/>
          <a:ea typeface="Jost* Light"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Jost* Light" pitchFamily="2" charset="0"/>
          <a:ea typeface="Jost* 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Jost* Light" pitchFamily="2" charset="0"/>
          <a:ea typeface="Jost* 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Jost* Light" pitchFamily="2" charset="0"/>
          <a:ea typeface="Jost* 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Jost* Light" pitchFamily="2" charset="0"/>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D830A-E9E2-C84A-98A9-68D47CACDD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5F76BAA-A02D-BA4E-A067-25151DA5BC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D39FD56-078C-1C4C-9738-2A1AF7CD71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Jost* Book" pitchFamily="2" charset="0"/>
                <a:ea typeface="Jost* Book" pitchFamily="2" charset="0"/>
              </a:defRPr>
            </a:lvl1pPr>
          </a:lstStyle>
          <a:p>
            <a:fld id="{C0C30918-E9D4-CB4F-B98E-2DD86234D9E2}" type="slidenum">
              <a:rPr lang="en-US" smtClean="0"/>
              <a:pPr/>
              <a:t>‹#›</a:t>
            </a:fld>
            <a:endParaRPr lang="en-US"/>
          </a:p>
        </p:txBody>
      </p:sp>
    </p:spTree>
    <p:extLst>
      <p:ext uri="{BB962C8B-B14F-4D97-AF65-F5344CB8AC3E}">
        <p14:creationId xmlns:p14="http://schemas.microsoft.com/office/powerpoint/2010/main" val="577649135"/>
      </p:ext>
    </p:extLst>
  </p:cSld>
  <p:clrMap bg1="lt1" tx1="dk1" bg2="lt2" tx2="dk2" accent1="accent1" accent2="accent2" accent3="accent3" accent4="accent4" accent5="accent5" accent6="accent6" hlink="hlink" folHlink="folHlink"/>
  <p:sldLayoutIdLst>
    <p:sldLayoutId id="2147483696" r:id="rId1"/>
    <p:sldLayoutId id="2147483699" r:id="rId2"/>
    <p:sldLayoutId id="2147483708" r:id="rId3"/>
  </p:sldLayoutIdLst>
  <p:txStyles>
    <p:titleStyle>
      <a:lvl1pPr algn="l" defTabSz="914400" rtl="0" eaLnBrk="1" latinLnBrk="0" hangingPunct="1">
        <a:lnSpc>
          <a:spcPct val="90000"/>
        </a:lnSpc>
        <a:spcBef>
          <a:spcPct val="0"/>
        </a:spcBef>
        <a:buNone/>
        <a:defRPr sz="2400" b="0" i="0" kern="1200" cap="all" spc="300" baseline="0">
          <a:solidFill>
            <a:schemeClr val="tx1"/>
          </a:solidFill>
          <a:latin typeface="Jost* Light" pitchFamily="2" charset="0"/>
          <a:ea typeface="Jost* Light"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Jost* Light" pitchFamily="2" charset="0"/>
          <a:ea typeface="Jost* Light"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Jost* Light" pitchFamily="2" charset="0"/>
          <a:ea typeface="Jost* 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Jost* Light" pitchFamily="2" charset="0"/>
          <a:ea typeface="Jost* 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Jost* Light" pitchFamily="2" charset="0"/>
          <a:ea typeface="Jost* 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Jost* Light" pitchFamily="2" charset="0"/>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0.tiff"/><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5.tiff"/><Relationship Id="rId5" Type="http://schemas.openxmlformats.org/officeDocument/2006/relationships/image" Target="../media/image34.tiff"/><Relationship Id="rId10" Type="http://schemas.openxmlformats.org/officeDocument/2006/relationships/image" Target="../media/image37.tiff"/><Relationship Id="rId4" Type="http://schemas.openxmlformats.org/officeDocument/2006/relationships/image" Target="../media/image33.tiff"/><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0.tif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2.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tiff"/></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4.tiff"/><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7.tiff"/><Relationship Id="rId5" Type="http://schemas.openxmlformats.org/officeDocument/2006/relationships/image" Target="../media/image46.tiff"/><Relationship Id="rId4" Type="http://schemas.openxmlformats.org/officeDocument/2006/relationships/image" Target="../media/image45.tiff"/><Relationship Id="rId9" Type="http://schemas.openxmlformats.org/officeDocument/2006/relationships/image" Target="../media/image48.tiff"/></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51.tiff"/><Relationship Id="rId5" Type="http://schemas.openxmlformats.org/officeDocument/2006/relationships/image" Target="../media/image50.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tiff"/><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14.png"/><Relationship Id="rId7" Type="http://schemas.openxmlformats.org/officeDocument/2006/relationships/image" Target="../media/image26.tiff"/><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5.tiff"/><Relationship Id="rId5" Type="http://schemas.openxmlformats.org/officeDocument/2006/relationships/image" Target="../media/image24.tiff"/><Relationship Id="rId10" Type="http://schemas.openxmlformats.org/officeDocument/2006/relationships/image" Target="../media/image29.tiff"/><Relationship Id="rId4" Type="http://schemas.openxmlformats.org/officeDocument/2006/relationships/image" Target="../media/image15.png"/><Relationship Id="rId9" Type="http://schemas.openxmlformats.org/officeDocument/2006/relationships/image" Target="../media/image28.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EC214C-0152-4357-A188-D3BFEF93833C}"/>
              </a:ext>
            </a:extLst>
          </p:cNvPr>
          <p:cNvSpPr txBox="1"/>
          <p:nvPr/>
        </p:nvSpPr>
        <p:spPr>
          <a:xfrm>
            <a:off x="566711" y="305882"/>
            <a:ext cx="4304836" cy="52937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600" normalizeH="0" baseline="0" noProof="0" dirty="0">
                <a:ln>
                  <a:noFill/>
                </a:ln>
                <a:solidFill>
                  <a:srgbClr val="535353"/>
                </a:solidFill>
                <a:effectLst/>
                <a:uLnTx/>
                <a:uFillTx/>
                <a:latin typeface="Jost* Light" pitchFamily="2" charset="0"/>
                <a:ea typeface="Jost* Light" pitchFamily="2" charset="0"/>
                <a:cs typeface="+mn-cs"/>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600" normalizeH="0" baseline="0" noProof="0" dirty="0">
                <a:ln>
                  <a:noFill/>
                </a:ln>
                <a:solidFill>
                  <a:srgbClr val="535353"/>
                </a:solidFill>
                <a:effectLst/>
                <a:uLnTx/>
                <a:uFillTx/>
                <a:latin typeface="Jost* Light" pitchFamily="2" charset="0"/>
                <a:ea typeface="Jost* Light" pitchFamily="2" charset="0"/>
                <a:cs typeface="+mn-cs"/>
              </a:rPr>
              <a:t>TAX-EXEMPT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600" normalizeH="0" baseline="0" noProof="0" dirty="0">
                <a:ln>
                  <a:noFill/>
                </a:ln>
                <a:solidFill>
                  <a:srgbClr val="535353"/>
                </a:solidFill>
                <a:effectLst/>
                <a:uLnTx/>
                <a:uFillTx/>
                <a:latin typeface="Jost* Light" pitchFamily="2" charset="0"/>
                <a:ea typeface="Jost* Light" pitchFamily="2" charset="0"/>
                <a:cs typeface="+mn-cs"/>
              </a:rPr>
              <a:t>LEASE PROGRAM (TELP)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600" normalizeH="0" baseline="0" noProof="0" dirty="0">
              <a:ln>
                <a:noFill/>
              </a:ln>
              <a:solidFill>
                <a:srgbClr val="535353"/>
              </a:solidFill>
              <a:effectLst/>
              <a:uLnTx/>
              <a:uFillTx/>
              <a:latin typeface="Jost* Light" pitchFamily="2" charset="0"/>
              <a:ea typeface="Jost* Light"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600" normalizeH="0" baseline="0" noProof="0" dirty="0">
              <a:ln>
                <a:noFill/>
              </a:ln>
              <a:solidFill>
                <a:srgbClr val="535353"/>
              </a:solidFill>
              <a:effectLst/>
              <a:uLnTx/>
              <a:uFillTx/>
              <a:latin typeface="Jost* Light" pitchFamily="2" charset="0"/>
              <a:ea typeface="Jost* Light"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600" normalizeH="0" baseline="0" noProof="0" dirty="0">
                <a:ln>
                  <a:noFill/>
                </a:ln>
                <a:solidFill>
                  <a:srgbClr val="535353"/>
                </a:solidFill>
                <a:effectLst/>
                <a:uLnTx/>
                <a:uFillTx/>
                <a:latin typeface="Jost* Light" pitchFamily="2" charset="0"/>
                <a:ea typeface="Jost* Light" pitchFamily="2" charset="0"/>
                <a:cs typeface="+mn-cs"/>
              </a:rPr>
              <a:t>AN ENERGY-EFFICIENCY PROGRAM FOR BOSTON-BASED NONPROFITS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spc="600" dirty="0">
              <a:solidFill>
                <a:srgbClr val="535353"/>
              </a:solidFill>
              <a:latin typeface="Jost* Light" pitchFamily="2" charset="0"/>
              <a:ea typeface="Jost* Light"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600" normalizeH="0" baseline="0" noProof="0" dirty="0">
              <a:ln>
                <a:noFill/>
              </a:ln>
              <a:solidFill>
                <a:srgbClr val="535353"/>
              </a:solidFill>
              <a:effectLst/>
              <a:uLnTx/>
              <a:uFillTx/>
              <a:latin typeface="Jost* Light" pitchFamily="2" charset="0"/>
              <a:ea typeface="Jost* Light"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spc="600" dirty="0">
              <a:solidFill>
                <a:srgbClr val="535353"/>
              </a:solidFill>
              <a:latin typeface="Jost* Light" pitchFamily="2" charset="0"/>
              <a:ea typeface="Jost* Light"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spc="600" dirty="0">
              <a:solidFill>
                <a:srgbClr val="535353"/>
              </a:solidFill>
              <a:latin typeface="Jost* Light" pitchFamily="2" charset="0"/>
              <a:ea typeface="Jost* Light"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spc="600" dirty="0">
              <a:solidFill>
                <a:srgbClr val="535353"/>
              </a:solidFill>
              <a:latin typeface="Jost* Light" pitchFamily="2" charset="0"/>
              <a:ea typeface="Jost* Light"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spc="600" dirty="0">
              <a:solidFill>
                <a:srgbClr val="535353"/>
              </a:solidFill>
              <a:latin typeface="Jost* Light" pitchFamily="2" charset="0"/>
              <a:ea typeface="Jost* Light"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spc="600" dirty="0">
              <a:solidFill>
                <a:srgbClr val="535353"/>
              </a:solidFill>
              <a:latin typeface="Jost* Light" pitchFamily="2" charset="0"/>
              <a:ea typeface="Jost* Light"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spc="600" dirty="0">
              <a:solidFill>
                <a:srgbClr val="535353"/>
              </a:solidFill>
              <a:latin typeface="Jost* Light" pitchFamily="2" charset="0"/>
              <a:ea typeface="Jost* Light"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600" normalizeH="0" baseline="0" noProof="0" dirty="0">
              <a:ln>
                <a:noFill/>
              </a:ln>
              <a:solidFill>
                <a:srgbClr val="535353"/>
              </a:solidFill>
              <a:effectLst/>
              <a:uLnTx/>
              <a:uFillTx/>
              <a:latin typeface="Jost* Light" pitchFamily="2" charset="0"/>
              <a:ea typeface="Jost* Light"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spc="600" dirty="0">
                <a:solidFill>
                  <a:srgbClr val="535353"/>
                </a:solidFill>
                <a:latin typeface="Jost* Light" pitchFamily="2" charset="0"/>
                <a:ea typeface="Jost* Light" pitchFamily="2" charset="0"/>
              </a:rPr>
              <a:t>PRESENTED BY</a:t>
            </a:r>
            <a:endParaRPr kumimoji="0" lang="en-US" sz="1400" b="0" i="0" u="none" strike="noStrike" kern="1200" cap="none" spc="0" normalizeH="0" baseline="0" noProof="0" dirty="0">
              <a:ln>
                <a:noFill/>
              </a:ln>
              <a:solidFill>
                <a:srgbClr val="535353"/>
              </a:solidFill>
              <a:effectLst/>
              <a:uLnTx/>
              <a:uFillTx/>
              <a:latin typeface="Jost* Light" pitchFamily="2" charset="0"/>
              <a:ea typeface="Jost* Light" pitchFamily="2" charset="0"/>
              <a:cs typeface="+mn-cs"/>
            </a:endParaRPr>
          </a:p>
        </p:txBody>
      </p:sp>
      <p:pic>
        <p:nvPicPr>
          <p:cNvPr id="5" name="Picture 4">
            <a:extLst>
              <a:ext uri="{FF2B5EF4-FFF2-40B4-BE49-F238E27FC236}">
                <a16:creationId xmlns:a16="http://schemas.microsoft.com/office/drawing/2014/main" id="{45F05F83-C0DA-924A-8B7A-A4FC306372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2986" y="5756099"/>
            <a:ext cx="2680170" cy="872899"/>
          </a:xfrm>
          <a:prstGeom prst="rect">
            <a:avLst/>
          </a:prstGeom>
        </p:spPr>
      </p:pic>
      <p:pic>
        <p:nvPicPr>
          <p:cNvPr id="8" name="Picture 7">
            <a:extLst>
              <a:ext uri="{FF2B5EF4-FFF2-40B4-BE49-F238E27FC236}">
                <a16:creationId xmlns:a16="http://schemas.microsoft.com/office/drawing/2014/main" id="{5F05495C-9413-1746-A6D7-385E8F57AC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9351" y="5675869"/>
            <a:ext cx="2082770" cy="862468"/>
          </a:xfrm>
          <a:prstGeom prst="rect">
            <a:avLst/>
          </a:prstGeom>
        </p:spPr>
      </p:pic>
    </p:spTree>
    <p:extLst>
      <p:ext uri="{BB962C8B-B14F-4D97-AF65-F5344CB8AC3E}">
        <p14:creationId xmlns:p14="http://schemas.microsoft.com/office/powerpoint/2010/main" val="226130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42744-EA36-F240-A52C-8B291ED412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7184" y="5968098"/>
            <a:ext cx="627742" cy="682328"/>
          </a:xfrm>
          <a:prstGeom prst="rect">
            <a:avLst/>
          </a:prstGeom>
        </p:spPr>
      </p:pic>
      <p:sp>
        <p:nvSpPr>
          <p:cNvPr id="5" name="TextBox 4">
            <a:extLst>
              <a:ext uri="{FF2B5EF4-FFF2-40B4-BE49-F238E27FC236}">
                <a16:creationId xmlns:a16="http://schemas.microsoft.com/office/drawing/2014/main" id="{53C9A86C-9AC6-0F45-98A4-644222A6B91E}"/>
              </a:ext>
            </a:extLst>
          </p:cNvPr>
          <p:cNvSpPr txBox="1"/>
          <p:nvPr/>
        </p:nvSpPr>
        <p:spPr>
          <a:xfrm>
            <a:off x="0" y="26126"/>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spc="300" dirty="0">
                <a:solidFill>
                  <a:prstClr val="white"/>
                </a:solidFill>
                <a:latin typeface="Jost* Light" pitchFamily="2" charset="0"/>
                <a:ea typeface="Jost* Light" pitchFamily="2" charset="0"/>
              </a:rPr>
              <a:t>THE CHALLENGE</a:t>
            </a:r>
            <a:endParaRPr kumimoji="0" lang="en-US" sz="3600" b="0" i="0" u="none" strike="noStrike" kern="1200" cap="none" spc="300" normalizeH="0" baseline="0" noProof="0" dirty="0">
              <a:ln>
                <a:noFill/>
              </a:ln>
              <a:solidFill>
                <a:prstClr val="white"/>
              </a:solidFill>
              <a:effectLst/>
              <a:uLnTx/>
              <a:uFillTx/>
              <a:latin typeface="Jost* Light" pitchFamily="2" charset="0"/>
              <a:ea typeface="Jost* Light" pitchFamily="2" charset="0"/>
              <a:cs typeface="+mn-cs"/>
            </a:endParaRPr>
          </a:p>
        </p:txBody>
      </p:sp>
      <p:pic>
        <p:nvPicPr>
          <p:cNvPr id="8" name="Picture 7">
            <a:extLst>
              <a:ext uri="{FF2B5EF4-FFF2-40B4-BE49-F238E27FC236}">
                <a16:creationId xmlns:a16="http://schemas.microsoft.com/office/drawing/2014/main" id="{2B9CDB59-9E13-4940-A9A9-1444CAC369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647" y="5787958"/>
            <a:ext cx="679642" cy="862468"/>
          </a:xfrm>
          <a:prstGeom prst="rect">
            <a:avLst/>
          </a:prstGeom>
        </p:spPr>
      </p:pic>
      <p:sp>
        <p:nvSpPr>
          <p:cNvPr id="16" name="TextBox 15">
            <a:extLst>
              <a:ext uri="{FF2B5EF4-FFF2-40B4-BE49-F238E27FC236}">
                <a16:creationId xmlns:a16="http://schemas.microsoft.com/office/drawing/2014/main" id="{1E3888E8-8B37-2D40-B720-2D1E09DCC28E}"/>
              </a:ext>
            </a:extLst>
          </p:cNvPr>
          <p:cNvSpPr txBox="1"/>
          <p:nvPr/>
        </p:nvSpPr>
        <p:spPr>
          <a:xfrm>
            <a:off x="580145" y="1777345"/>
            <a:ext cx="287250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While there are benefits all around…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Jost* Light" pitchFamily="2" charset="0"/>
              <a:ea typeface="Jost* Ligh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…there is the challenge of first costs.</a:t>
            </a:r>
          </a:p>
        </p:txBody>
      </p:sp>
      <p:pic>
        <p:nvPicPr>
          <p:cNvPr id="21" name="Picture 20">
            <a:extLst>
              <a:ext uri="{FF2B5EF4-FFF2-40B4-BE49-F238E27FC236}">
                <a16:creationId xmlns:a16="http://schemas.microsoft.com/office/drawing/2014/main" id="{E5CB1FF1-8B50-3F44-9DBC-772CC86C20D6}"/>
              </a:ext>
            </a:extLst>
          </p:cNvPr>
          <p:cNvPicPr>
            <a:picLocks noChangeAspect="1"/>
          </p:cNvPicPr>
          <p:nvPr/>
        </p:nvPicPr>
        <p:blipFill>
          <a:blip r:embed="rId5"/>
          <a:stretch>
            <a:fillRect/>
          </a:stretch>
        </p:blipFill>
        <p:spPr>
          <a:xfrm>
            <a:off x="3673366" y="1468399"/>
            <a:ext cx="7789834" cy="4049532"/>
          </a:xfrm>
          <a:prstGeom prst="rect">
            <a:avLst/>
          </a:prstGeom>
        </p:spPr>
      </p:pic>
    </p:spTree>
    <p:extLst>
      <p:ext uri="{BB962C8B-B14F-4D97-AF65-F5344CB8AC3E}">
        <p14:creationId xmlns:p14="http://schemas.microsoft.com/office/powerpoint/2010/main" val="3481363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42744-EA36-F240-A52C-8B291ED412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7184" y="5968098"/>
            <a:ext cx="627742" cy="682328"/>
          </a:xfrm>
          <a:prstGeom prst="rect">
            <a:avLst/>
          </a:prstGeom>
        </p:spPr>
      </p:pic>
      <p:sp>
        <p:nvSpPr>
          <p:cNvPr id="5" name="TextBox 4">
            <a:extLst>
              <a:ext uri="{FF2B5EF4-FFF2-40B4-BE49-F238E27FC236}">
                <a16:creationId xmlns:a16="http://schemas.microsoft.com/office/drawing/2014/main" id="{53C9A86C-9AC6-0F45-98A4-644222A6B91E}"/>
              </a:ext>
            </a:extLst>
          </p:cNvPr>
          <p:cNvSpPr txBox="1"/>
          <p:nvPr/>
        </p:nvSpPr>
        <p:spPr>
          <a:xfrm>
            <a:off x="0" y="26126"/>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spc="300" dirty="0">
                <a:solidFill>
                  <a:prstClr val="white"/>
                </a:solidFill>
                <a:latin typeface="Jost* Light" pitchFamily="2" charset="0"/>
                <a:ea typeface="Jost* Light" pitchFamily="2" charset="0"/>
              </a:rPr>
              <a:t>TAX-EXEMPT LEASE PROGRAM</a:t>
            </a:r>
            <a:endParaRPr kumimoji="0" lang="en-US" sz="3600" b="0" i="0" u="none" strike="noStrike" kern="1200" cap="none" spc="300" normalizeH="0" baseline="0" noProof="0" dirty="0">
              <a:ln>
                <a:noFill/>
              </a:ln>
              <a:solidFill>
                <a:prstClr val="white"/>
              </a:solidFill>
              <a:effectLst/>
              <a:uLnTx/>
              <a:uFillTx/>
              <a:latin typeface="Jost* Light" pitchFamily="2" charset="0"/>
              <a:ea typeface="Jost* Light" pitchFamily="2" charset="0"/>
              <a:cs typeface="+mn-cs"/>
            </a:endParaRPr>
          </a:p>
        </p:txBody>
      </p:sp>
      <p:pic>
        <p:nvPicPr>
          <p:cNvPr id="8" name="Picture 7">
            <a:extLst>
              <a:ext uri="{FF2B5EF4-FFF2-40B4-BE49-F238E27FC236}">
                <a16:creationId xmlns:a16="http://schemas.microsoft.com/office/drawing/2014/main" id="{2B9CDB59-9E13-4940-A9A9-1444CAC369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647" y="5787958"/>
            <a:ext cx="679642" cy="862468"/>
          </a:xfrm>
          <a:prstGeom prst="rect">
            <a:avLst/>
          </a:prstGeom>
        </p:spPr>
      </p:pic>
      <p:pic>
        <p:nvPicPr>
          <p:cNvPr id="4" name="Picture 3">
            <a:extLst>
              <a:ext uri="{FF2B5EF4-FFF2-40B4-BE49-F238E27FC236}">
                <a16:creationId xmlns:a16="http://schemas.microsoft.com/office/drawing/2014/main" id="{707B9D30-A30F-D84D-947B-1F613713A6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5201" y="1081250"/>
            <a:ext cx="3697877" cy="4202873"/>
          </a:xfrm>
          <a:prstGeom prst="rect">
            <a:avLst/>
          </a:prstGeom>
        </p:spPr>
      </p:pic>
      <p:sp>
        <p:nvSpPr>
          <p:cNvPr id="7" name="TextBox 6">
            <a:extLst>
              <a:ext uri="{FF2B5EF4-FFF2-40B4-BE49-F238E27FC236}">
                <a16:creationId xmlns:a16="http://schemas.microsoft.com/office/drawing/2014/main" id="{D76BBF02-8848-3640-80AF-2EAA710F1B74}"/>
              </a:ext>
            </a:extLst>
          </p:cNvPr>
          <p:cNvSpPr txBox="1"/>
          <p:nvPr/>
        </p:nvSpPr>
        <p:spPr>
          <a:xfrm>
            <a:off x="5265426" y="1615507"/>
            <a:ext cx="6104435"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Tax-exempt qualification from the Boston Industrial Development Financing Authority (BIDFA)</a:t>
            </a:r>
            <a:b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br>
            <a:endPar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Financing from qualified lenders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black"/>
              </a:solidFill>
              <a:latin typeface="Jost* Light" pitchFamily="2" charset="0"/>
              <a:ea typeface="Jost* Light" pitchFamily="2"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Eligibility for Boston-based 501(c)(3) building owners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black"/>
              </a:solidFill>
              <a:latin typeface="Jost* Light" pitchFamily="2" charset="0"/>
              <a:ea typeface="Jost* Light" pitchFamily="2"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Nonprofits can enter into a performance contracting agreement with an energy service company (ESCO)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black"/>
              </a:solidFill>
              <a:latin typeface="Jost* Light" pitchFamily="2" charset="0"/>
              <a:ea typeface="Jost* Light" pitchFamily="2"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Repayment plans can be up to 20 years with the lowest available interest rates</a:t>
            </a:r>
          </a:p>
        </p:txBody>
      </p:sp>
    </p:spTree>
    <p:extLst>
      <p:ext uri="{BB962C8B-B14F-4D97-AF65-F5344CB8AC3E}">
        <p14:creationId xmlns:p14="http://schemas.microsoft.com/office/powerpoint/2010/main" val="2603985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F005D8-8157-5E49-AF64-24831AE3913E}"/>
              </a:ext>
            </a:extLst>
          </p:cNvPr>
          <p:cNvSpPr txBox="1"/>
          <p:nvPr/>
        </p:nvSpPr>
        <p:spPr>
          <a:xfrm>
            <a:off x="0" y="48127"/>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600" normalizeH="0" baseline="0" noProof="0" dirty="0">
                <a:ln>
                  <a:noFill/>
                </a:ln>
                <a:solidFill>
                  <a:prstClr val="white"/>
                </a:solidFill>
                <a:effectLst/>
                <a:uLnTx/>
                <a:uFillTx/>
                <a:latin typeface="Jost* Light" pitchFamily="2" charset="0"/>
                <a:ea typeface="Jost* Light" pitchFamily="2" charset="0"/>
                <a:cs typeface="+mn-cs"/>
              </a:rPr>
              <a:t>HOW IS THIS PROGRAM FUNDED?</a:t>
            </a:r>
          </a:p>
        </p:txBody>
      </p:sp>
      <p:sp>
        <p:nvSpPr>
          <p:cNvPr id="6" name="Rectangle 5">
            <a:extLst>
              <a:ext uri="{FF2B5EF4-FFF2-40B4-BE49-F238E27FC236}">
                <a16:creationId xmlns:a16="http://schemas.microsoft.com/office/drawing/2014/main" id="{3348041F-C6C2-9F45-B3D0-5E3ABFB4A44B}"/>
              </a:ext>
            </a:extLst>
          </p:cNvPr>
          <p:cNvSpPr/>
          <p:nvPr/>
        </p:nvSpPr>
        <p:spPr>
          <a:xfrm>
            <a:off x="3941073" y="5112639"/>
            <a:ext cx="511679" cy="769441"/>
          </a:xfrm>
          <a:prstGeom prst="rect">
            <a:avLst/>
          </a:prstGeom>
        </p:spPr>
        <p:txBody>
          <a:bodyPr wrap="none">
            <a:spAutoFit/>
          </a:bodyPr>
          <a:lstStyle/>
          <a:p>
            <a:r>
              <a:rPr lang="en-US" sz="4400" dirty="0">
                <a:solidFill>
                  <a:srgbClr val="4E7C89"/>
                </a:solidFill>
                <a:latin typeface="Jost* Light" pitchFamily="2" charset="0"/>
                <a:ea typeface="Jost* Light" pitchFamily="2" charset="0"/>
              </a:rPr>
              <a:t>$</a:t>
            </a:r>
            <a:endParaRPr lang="en-US" sz="4400" dirty="0">
              <a:solidFill>
                <a:srgbClr val="4E7C89"/>
              </a:solidFill>
            </a:endParaRPr>
          </a:p>
        </p:txBody>
      </p:sp>
      <p:cxnSp>
        <p:nvCxnSpPr>
          <p:cNvPr id="8" name="Straight Arrow Connector 7">
            <a:extLst>
              <a:ext uri="{FF2B5EF4-FFF2-40B4-BE49-F238E27FC236}">
                <a16:creationId xmlns:a16="http://schemas.microsoft.com/office/drawing/2014/main" id="{82CEDA23-84BD-3045-9B05-3791D1E6B9B1}"/>
              </a:ext>
            </a:extLst>
          </p:cNvPr>
          <p:cNvCxnSpPr>
            <a:cxnSpLocks/>
          </p:cNvCxnSpPr>
          <p:nvPr/>
        </p:nvCxnSpPr>
        <p:spPr>
          <a:xfrm>
            <a:off x="4167806" y="4209871"/>
            <a:ext cx="0" cy="460617"/>
          </a:xfrm>
          <a:prstGeom prst="straightConnector1">
            <a:avLst/>
          </a:prstGeom>
          <a:ln>
            <a:solidFill>
              <a:srgbClr val="D16228"/>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63B232B-2D0E-2541-9290-9BF9183AF2F2}"/>
              </a:ext>
            </a:extLst>
          </p:cNvPr>
          <p:cNvSpPr/>
          <p:nvPr/>
        </p:nvSpPr>
        <p:spPr>
          <a:xfrm>
            <a:off x="3283392" y="4711206"/>
            <a:ext cx="1779684" cy="369332"/>
          </a:xfrm>
          <a:prstGeom prst="rect">
            <a:avLst/>
          </a:prstGeom>
        </p:spPr>
        <p:txBody>
          <a:bodyPr wrap="square">
            <a:spAutoFit/>
          </a:bodyPr>
          <a:lstStyle/>
          <a:p>
            <a:pPr algn="ctr"/>
            <a:r>
              <a:rPr lang="en-US" dirty="0">
                <a:latin typeface="Jost* Light" pitchFamily="2" charset="0"/>
                <a:ea typeface="Jost* Light" pitchFamily="2" charset="0"/>
              </a:rPr>
              <a:t>upfront capital</a:t>
            </a:r>
            <a:endParaRPr lang="en-US" dirty="0"/>
          </a:p>
        </p:txBody>
      </p:sp>
      <p:sp>
        <p:nvSpPr>
          <p:cNvPr id="12" name="Rectangle 11">
            <a:extLst>
              <a:ext uri="{FF2B5EF4-FFF2-40B4-BE49-F238E27FC236}">
                <a16:creationId xmlns:a16="http://schemas.microsoft.com/office/drawing/2014/main" id="{C935BD43-B776-1C41-BACE-DD241A140D3F}"/>
              </a:ext>
            </a:extLst>
          </p:cNvPr>
          <p:cNvSpPr/>
          <p:nvPr/>
        </p:nvSpPr>
        <p:spPr>
          <a:xfrm>
            <a:off x="1900070" y="1783631"/>
            <a:ext cx="3559368" cy="369332"/>
          </a:xfrm>
          <a:prstGeom prst="rect">
            <a:avLst/>
          </a:prstGeom>
        </p:spPr>
        <p:txBody>
          <a:bodyPr wrap="square">
            <a:spAutoFit/>
          </a:bodyPr>
          <a:lstStyle/>
          <a:p>
            <a:pPr algn="ctr"/>
            <a:r>
              <a:rPr lang="en-US" dirty="0">
                <a:latin typeface="Jost* Light" pitchFamily="2" charset="0"/>
                <a:ea typeface="Jost* Light" pitchFamily="2" charset="0"/>
              </a:rPr>
              <a:t>program administrator</a:t>
            </a:r>
            <a:endParaRPr lang="en-US" dirty="0"/>
          </a:p>
        </p:txBody>
      </p:sp>
      <p:cxnSp>
        <p:nvCxnSpPr>
          <p:cNvPr id="13" name="Straight Arrow Connector 12">
            <a:extLst>
              <a:ext uri="{FF2B5EF4-FFF2-40B4-BE49-F238E27FC236}">
                <a16:creationId xmlns:a16="http://schemas.microsoft.com/office/drawing/2014/main" id="{E9C1C5DE-CBF4-F344-BEEC-80E163EC8B98}"/>
              </a:ext>
            </a:extLst>
          </p:cNvPr>
          <p:cNvCxnSpPr>
            <a:cxnSpLocks/>
          </p:cNvCxnSpPr>
          <p:nvPr/>
        </p:nvCxnSpPr>
        <p:spPr>
          <a:xfrm>
            <a:off x="5014166" y="4206702"/>
            <a:ext cx="821752" cy="0"/>
          </a:xfrm>
          <a:prstGeom prst="straightConnector1">
            <a:avLst/>
          </a:prstGeom>
          <a:ln>
            <a:solidFill>
              <a:srgbClr val="D16228"/>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B5DB8FA-4E5A-4648-88B9-9E30AB96B6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7509" y="3660121"/>
            <a:ext cx="1834408" cy="460735"/>
          </a:xfrm>
          <a:prstGeom prst="rect">
            <a:avLst/>
          </a:prstGeom>
        </p:spPr>
      </p:pic>
      <p:sp>
        <p:nvSpPr>
          <p:cNvPr id="15" name="Rectangle 14">
            <a:extLst>
              <a:ext uri="{FF2B5EF4-FFF2-40B4-BE49-F238E27FC236}">
                <a16:creationId xmlns:a16="http://schemas.microsoft.com/office/drawing/2014/main" id="{EE757CF2-5D93-FC49-B027-6CC1D5D096C7}"/>
              </a:ext>
            </a:extLst>
          </p:cNvPr>
          <p:cNvSpPr/>
          <p:nvPr/>
        </p:nvSpPr>
        <p:spPr>
          <a:xfrm>
            <a:off x="5636894" y="2955120"/>
            <a:ext cx="2467182" cy="646331"/>
          </a:xfrm>
          <a:prstGeom prst="rect">
            <a:avLst/>
          </a:prstGeom>
        </p:spPr>
        <p:txBody>
          <a:bodyPr wrap="square">
            <a:spAutoFit/>
          </a:bodyPr>
          <a:lstStyle/>
          <a:p>
            <a:pPr algn="ctr"/>
            <a:r>
              <a:rPr lang="en-US" dirty="0">
                <a:latin typeface="Jost* Light" pitchFamily="2" charset="0"/>
                <a:ea typeface="Jost* Light" pitchFamily="2" charset="0"/>
              </a:rPr>
              <a:t>energy-savings project implementer</a:t>
            </a:r>
          </a:p>
        </p:txBody>
      </p:sp>
      <p:sp>
        <p:nvSpPr>
          <p:cNvPr id="17" name="Rectangle 16">
            <a:extLst>
              <a:ext uri="{FF2B5EF4-FFF2-40B4-BE49-F238E27FC236}">
                <a16:creationId xmlns:a16="http://schemas.microsoft.com/office/drawing/2014/main" id="{05D1A3C1-9264-7F4B-B96C-D5C74A8EFC2C}"/>
              </a:ext>
            </a:extLst>
          </p:cNvPr>
          <p:cNvSpPr/>
          <p:nvPr/>
        </p:nvSpPr>
        <p:spPr>
          <a:xfrm>
            <a:off x="8734916" y="2956674"/>
            <a:ext cx="1779684" cy="646331"/>
          </a:xfrm>
          <a:prstGeom prst="rect">
            <a:avLst/>
          </a:prstGeom>
        </p:spPr>
        <p:txBody>
          <a:bodyPr wrap="square">
            <a:spAutoFit/>
          </a:bodyPr>
          <a:lstStyle/>
          <a:p>
            <a:pPr algn="ctr"/>
            <a:r>
              <a:rPr lang="en-US" dirty="0">
                <a:latin typeface="Jost* Light" pitchFamily="2" charset="0"/>
                <a:ea typeface="Jost* Light" pitchFamily="2" charset="0"/>
              </a:rPr>
              <a:t>client</a:t>
            </a:r>
          </a:p>
          <a:p>
            <a:pPr algn="ctr"/>
            <a:r>
              <a:rPr lang="en-US" dirty="0">
                <a:latin typeface="Jost* Light" pitchFamily="2" charset="0"/>
                <a:ea typeface="Jost* Light" pitchFamily="2" charset="0"/>
              </a:rPr>
              <a:t>institution</a:t>
            </a:r>
            <a:endParaRPr lang="en-US" dirty="0"/>
          </a:p>
        </p:txBody>
      </p:sp>
      <p:cxnSp>
        <p:nvCxnSpPr>
          <p:cNvPr id="18" name="Straight Arrow Connector 17">
            <a:extLst>
              <a:ext uri="{FF2B5EF4-FFF2-40B4-BE49-F238E27FC236}">
                <a16:creationId xmlns:a16="http://schemas.microsoft.com/office/drawing/2014/main" id="{F770FBEA-0E8A-AC47-898E-29BD832E95FE}"/>
              </a:ext>
            </a:extLst>
          </p:cNvPr>
          <p:cNvCxnSpPr>
            <a:cxnSpLocks/>
          </p:cNvCxnSpPr>
          <p:nvPr/>
        </p:nvCxnSpPr>
        <p:spPr>
          <a:xfrm>
            <a:off x="8104076" y="4159682"/>
            <a:ext cx="821752" cy="0"/>
          </a:xfrm>
          <a:prstGeom prst="straightConnector1">
            <a:avLst/>
          </a:prstGeom>
          <a:ln>
            <a:solidFill>
              <a:srgbClr val="D16228"/>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625DC07-756D-464F-8321-5BB424D0FD8F}"/>
              </a:ext>
            </a:extLst>
          </p:cNvPr>
          <p:cNvPicPr>
            <a:picLocks noChangeAspect="1"/>
          </p:cNvPicPr>
          <p:nvPr/>
        </p:nvPicPr>
        <p:blipFill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6404331" y="4886164"/>
            <a:ext cx="872848" cy="399876"/>
          </a:xfrm>
          <a:prstGeom prst="rect">
            <a:avLst/>
          </a:prstGeom>
        </p:spPr>
      </p:pic>
      <p:pic>
        <p:nvPicPr>
          <p:cNvPr id="21" name="Picture 20">
            <a:extLst>
              <a:ext uri="{FF2B5EF4-FFF2-40B4-BE49-F238E27FC236}">
                <a16:creationId xmlns:a16="http://schemas.microsoft.com/office/drawing/2014/main" id="{5A9AA505-B4D5-0F42-B5EC-DA5D98E491DC}"/>
              </a:ext>
            </a:extLst>
          </p:cNvPr>
          <p:cNvPicPr>
            <a:picLocks noChangeAspect="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4297" y="5388600"/>
            <a:ext cx="1122613" cy="136666"/>
          </a:xfrm>
          <a:prstGeom prst="rect">
            <a:avLst/>
          </a:prstGeom>
        </p:spPr>
      </p:pic>
      <p:pic>
        <p:nvPicPr>
          <p:cNvPr id="22" name="Picture 21">
            <a:extLst>
              <a:ext uri="{FF2B5EF4-FFF2-40B4-BE49-F238E27FC236}">
                <a16:creationId xmlns:a16="http://schemas.microsoft.com/office/drawing/2014/main" id="{5EB12A53-C507-7C41-9CDD-2883F29314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39697" y="3188031"/>
            <a:ext cx="1770122" cy="1770122"/>
          </a:xfrm>
          <a:prstGeom prst="rect">
            <a:avLst/>
          </a:prstGeom>
        </p:spPr>
      </p:pic>
      <p:sp>
        <p:nvSpPr>
          <p:cNvPr id="4" name="Rectangle 3">
            <a:extLst>
              <a:ext uri="{FF2B5EF4-FFF2-40B4-BE49-F238E27FC236}">
                <a16:creationId xmlns:a16="http://schemas.microsoft.com/office/drawing/2014/main" id="{60108A3A-D745-AD43-963F-E1DCC3DDD191}"/>
              </a:ext>
            </a:extLst>
          </p:cNvPr>
          <p:cNvSpPr/>
          <p:nvPr/>
        </p:nvSpPr>
        <p:spPr>
          <a:xfrm>
            <a:off x="6043175" y="4406757"/>
            <a:ext cx="1654619" cy="369332"/>
          </a:xfrm>
          <a:prstGeom prst="rect">
            <a:avLst/>
          </a:prstGeom>
        </p:spPr>
        <p:txBody>
          <a:bodyPr wrap="none">
            <a:spAutoFit/>
          </a:bodyPr>
          <a:lstStyle/>
          <a:p>
            <a:pPr algn="ctr"/>
            <a:r>
              <a:rPr lang="en-US" dirty="0">
                <a:latin typeface="Jost* Light" pitchFamily="2" charset="0"/>
                <a:ea typeface="Jost* Light" pitchFamily="2" charset="0"/>
              </a:rPr>
              <a:t>utility incentives</a:t>
            </a:r>
          </a:p>
        </p:txBody>
      </p:sp>
      <p:sp>
        <p:nvSpPr>
          <p:cNvPr id="7" name="TextBox 6">
            <a:extLst>
              <a:ext uri="{FF2B5EF4-FFF2-40B4-BE49-F238E27FC236}">
                <a16:creationId xmlns:a16="http://schemas.microsoft.com/office/drawing/2014/main" id="{6A683C45-D5BE-F740-8291-79858E638865}"/>
              </a:ext>
            </a:extLst>
          </p:cNvPr>
          <p:cNvSpPr txBox="1"/>
          <p:nvPr/>
        </p:nvSpPr>
        <p:spPr>
          <a:xfrm>
            <a:off x="6675155" y="4051279"/>
            <a:ext cx="331200" cy="369332"/>
          </a:xfrm>
          <a:prstGeom prst="rect">
            <a:avLst/>
          </a:prstGeom>
          <a:noFill/>
        </p:spPr>
        <p:txBody>
          <a:bodyPr wrap="square" rtlCol="0">
            <a:spAutoFit/>
          </a:bodyPr>
          <a:lstStyle/>
          <a:p>
            <a:pPr algn="ctr"/>
            <a:r>
              <a:rPr lang="en-US" dirty="0">
                <a:solidFill>
                  <a:srgbClr val="D16228"/>
                </a:solidFill>
                <a:latin typeface="Jost* Book" pitchFamily="2" charset="0"/>
                <a:ea typeface="Jost* Book" pitchFamily="2" charset="0"/>
              </a:rPr>
              <a:t>+</a:t>
            </a:r>
          </a:p>
        </p:txBody>
      </p:sp>
      <p:pic>
        <p:nvPicPr>
          <p:cNvPr id="23" name="Picture 22">
            <a:extLst>
              <a:ext uri="{FF2B5EF4-FFF2-40B4-BE49-F238E27FC236}">
                <a16:creationId xmlns:a16="http://schemas.microsoft.com/office/drawing/2014/main" id="{D876EC5D-9BDD-E64D-BB3D-93EEC20F11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6468" y="1203105"/>
            <a:ext cx="1703259" cy="1935862"/>
          </a:xfrm>
          <a:prstGeom prst="rect">
            <a:avLst/>
          </a:prstGeom>
        </p:spPr>
      </p:pic>
      <p:pic>
        <p:nvPicPr>
          <p:cNvPr id="24" name="Picture 23">
            <a:extLst>
              <a:ext uri="{FF2B5EF4-FFF2-40B4-BE49-F238E27FC236}">
                <a16:creationId xmlns:a16="http://schemas.microsoft.com/office/drawing/2014/main" id="{4BB564A2-0DDE-B140-9020-8DA2599709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27184" y="5968098"/>
            <a:ext cx="627742" cy="682328"/>
          </a:xfrm>
          <a:prstGeom prst="rect">
            <a:avLst/>
          </a:prstGeom>
        </p:spPr>
      </p:pic>
      <p:pic>
        <p:nvPicPr>
          <p:cNvPr id="25" name="Picture 24">
            <a:extLst>
              <a:ext uri="{FF2B5EF4-FFF2-40B4-BE49-F238E27FC236}">
                <a16:creationId xmlns:a16="http://schemas.microsoft.com/office/drawing/2014/main" id="{80519FB9-B756-2A45-821B-6B8AA2EDFA5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76647" y="5787958"/>
            <a:ext cx="679642" cy="862468"/>
          </a:xfrm>
          <a:prstGeom prst="rect">
            <a:avLst/>
          </a:prstGeom>
        </p:spPr>
      </p:pic>
      <p:cxnSp>
        <p:nvCxnSpPr>
          <p:cNvPr id="27" name="Straight Arrow Connector 26">
            <a:extLst>
              <a:ext uri="{FF2B5EF4-FFF2-40B4-BE49-F238E27FC236}">
                <a16:creationId xmlns:a16="http://schemas.microsoft.com/office/drawing/2014/main" id="{C6A47E6B-0F5E-A449-B09C-8001BA8A68C9}"/>
              </a:ext>
            </a:extLst>
          </p:cNvPr>
          <p:cNvCxnSpPr>
            <a:cxnSpLocks/>
          </p:cNvCxnSpPr>
          <p:nvPr/>
        </p:nvCxnSpPr>
        <p:spPr>
          <a:xfrm>
            <a:off x="2616464" y="2241541"/>
            <a:ext cx="6668929" cy="0"/>
          </a:xfrm>
          <a:prstGeom prst="straightConnector1">
            <a:avLst/>
          </a:prstGeom>
          <a:ln>
            <a:solidFill>
              <a:srgbClr val="D16228"/>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A456B22-7152-944C-B8A2-3BA32ECC7127}"/>
              </a:ext>
            </a:extLst>
          </p:cNvPr>
          <p:cNvSpPr/>
          <p:nvPr/>
        </p:nvSpPr>
        <p:spPr>
          <a:xfrm>
            <a:off x="2536632" y="2335041"/>
            <a:ext cx="3559368" cy="276999"/>
          </a:xfrm>
          <a:prstGeom prst="rect">
            <a:avLst/>
          </a:prstGeom>
        </p:spPr>
        <p:txBody>
          <a:bodyPr wrap="square">
            <a:spAutoFit/>
          </a:bodyPr>
          <a:lstStyle/>
          <a:p>
            <a:r>
              <a:rPr lang="en-US" sz="1200" dirty="0">
                <a:latin typeface="Jost* Light" pitchFamily="2" charset="0"/>
                <a:ea typeface="Jost* Light" pitchFamily="2" charset="0"/>
              </a:rPr>
              <a:t>(conduit issuer of tax-exempt debt)</a:t>
            </a:r>
            <a:endParaRPr lang="en-US" sz="1200" dirty="0"/>
          </a:p>
        </p:txBody>
      </p:sp>
      <p:pic>
        <p:nvPicPr>
          <p:cNvPr id="16" name="Picture 15">
            <a:extLst>
              <a:ext uri="{FF2B5EF4-FFF2-40B4-BE49-F238E27FC236}">
                <a16:creationId xmlns:a16="http://schemas.microsoft.com/office/drawing/2014/main" id="{68F03D15-E937-F44E-B2B9-402AAB1029E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00022" y="3123988"/>
            <a:ext cx="1335567" cy="1335567"/>
          </a:xfrm>
          <a:prstGeom prst="rect">
            <a:avLst/>
          </a:prstGeom>
        </p:spPr>
      </p:pic>
      <p:sp>
        <p:nvSpPr>
          <p:cNvPr id="29" name="Rectangle 28">
            <a:extLst>
              <a:ext uri="{FF2B5EF4-FFF2-40B4-BE49-F238E27FC236}">
                <a16:creationId xmlns:a16="http://schemas.microsoft.com/office/drawing/2014/main" id="{00B985D4-F48F-4A4F-A53C-A0D8C899BFB0}"/>
              </a:ext>
            </a:extLst>
          </p:cNvPr>
          <p:cNvSpPr/>
          <p:nvPr/>
        </p:nvSpPr>
        <p:spPr>
          <a:xfrm>
            <a:off x="2934214" y="2956291"/>
            <a:ext cx="2467182" cy="369332"/>
          </a:xfrm>
          <a:prstGeom prst="rect">
            <a:avLst/>
          </a:prstGeom>
        </p:spPr>
        <p:txBody>
          <a:bodyPr wrap="square">
            <a:spAutoFit/>
          </a:bodyPr>
          <a:lstStyle/>
          <a:p>
            <a:pPr algn="ctr"/>
            <a:r>
              <a:rPr lang="en-US" dirty="0">
                <a:latin typeface="Jost* Light" pitchFamily="2" charset="0"/>
                <a:ea typeface="Jost* Light" pitchFamily="2" charset="0"/>
              </a:rPr>
              <a:t>qualified lender</a:t>
            </a:r>
          </a:p>
        </p:txBody>
      </p:sp>
    </p:spTree>
    <p:extLst>
      <p:ext uri="{BB962C8B-B14F-4D97-AF65-F5344CB8AC3E}">
        <p14:creationId xmlns:p14="http://schemas.microsoft.com/office/powerpoint/2010/main" val="1206858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42744-EA36-F240-A52C-8B291ED412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7184" y="5968098"/>
            <a:ext cx="627742" cy="682328"/>
          </a:xfrm>
          <a:prstGeom prst="rect">
            <a:avLst/>
          </a:prstGeom>
        </p:spPr>
      </p:pic>
      <p:sp>
        <p:nvSpPr>
          <p:cNvPr id="5" name="TextBox 4">
            <a:extLst>
              <a:ext uri="{FF2B5EF4-FFF2-40B4-BE49-F238E27FC236}">
                <a16:creationId xmlns:a16="http://schemas.microsoft.com/office/drawing/2014/main" id="{53C9A86C-9AC6-0F45-98A4-644222A6B91E}"/>
              </a:ext>
            </a:extLst>
          </p:cNvPr>
          <p:cNvSpPr txBox="1"/>
          <p:nvPr/>
        </p:nvSpPr>
        <p:spPr>
          <a:xfrm>
            <a:off x="0" y="26126"/>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spc="300" dirty="0">
                <a:solidFill>
                  <a:prstClr val="white"/>
                </a:solidFill>
                <a:latin typeface="Jost* Light" pitchFamily="2" charset="0"/>
                <a:ea typeface="Jost* Light" pitchFamily="2" charset="0"/>
              </a:rPr>
              <a:t>TELP BASIC STRUCTURE</a:t>
            </a:r>
            <a:endParaRPr kumimoji="0" lang="en-US" sz="3600" b="0" i="0" u="none" strike="noStrike" kern="1200" cap="none" spc="300" normalizeH="0" baseline="0" noProof="0" dirty="0">
              <a:ln>
                <a:noFill/>
              </a:ln>
              <a:solidFill>
                <a:prstClr val="white"/>
              </a:solidFill>
              <a:effectLst/>
              <a:uLnTx/>
              <a:uFillTx/>
              <a:latin typeface="Jost* Light" pitchFamily="2" charset="0"/>
              <a:ea typeface="Jost* Light" pitchFamily="2" charset="0"/>
              <a:cs typeface="+mn-cs"/>
            </a:endParaRPr>
          </a:p>
        </p:txBody>
      </p:sp>
      <p:pic>
        <p:nvPicPr>
          <p:cNvPr id="8" name="Picture 7">
            <a:extLst>
              <a:ext uri="{FF2B5EF4-FFF2-40B4-BE49-F238E27FC236}">
                <a16:creationId xmlns:a16="http://schemas.microsoft.com/office/drawing/2014/main" id="{2B9CDB59-9E13-4940-A9A9-1444CAC369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647" y="5787958"/>
            <a:ext cx="679642" cy="862468"/>
          </a:xfrm>
          <a:prstGeom prst="rect">
            <a:avLst/>
          </a:prstGeom>
        </p:spPr>
      </p:pic>
      <p:pic>
        <p:nvPicPr>
          <p:cNvPr id="9" name="Picture 8">
            <a:extLst>
              <a:ext uri="{FF2B5EF4-FFF2-40B4-BE49-F238E27FC236}">
                <a16:creationId xmlns:a16="http://schemas.microsoft.com/office/drawing/2014/main" id="{97BC7C37-630D-0C4E-A7FE-ACD73A33884A}"/>
              </a:ext>
            </a:extLst>
          </p:cNvPr>
          <p:cNvPicPr>
            <a:picLocks noChangeAspect="1"/>
          </p:cNvPicPr>
          <p:nvPr/>
        </p:nvPicPr>
        <p:blipFill>
          <a:blip r:embed="rId5"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4211806" y="2083368"/>
            <a:ext cx="1446438" cy="1446438"/>
          </a:xfrm>
          <a:prstGeom prst="rect">
            <a:avLst/>
          </a:prstGeom>
        </p:spPr>
      </p:pic>
      <p:pic>
        <p:nvPicPr>
          <p:cNvPr id="10" name="Picture 9">
            <a:extLst>
              <a:ext uri="{FF2B5EF4-FFF2-40B4-BE49-F238E27FC236}">
                <a16:creationId xmlns:a16="http://schemas.microsoft.com/office/drawing/2014/main" id="{C84A0B54-5742-0149-B9C5-E790B7379493}"/>
              </a:ext>
            </a:extLst>
          </p:cNvPr>
          <p:cNvPicPr>
            <a:picLocks noChangeAspect="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482139" y="2083368"/>
            <a:ext cx="1428244" cy="1428244"/>
          </a:xfrm>
          <a:prstGeom prst="rect">
            <a:avLst/>
          </a:prstGeom>
        </p:spPr>
      </p:pic>
      <p:sp>
        <p:nvSpPr>
          <p:cNvPr id="11" name="Rectangle 10">
            <a:extLst>
              <a:ext uri="{FF2B5EF4-FFF2-40B4-BE49-F238E27FC236}">
                <a16:creationId xmlns:a16="http://schemas.microsoft.com/office/drawing/2014/main" id="{E0CC5F94-9DFD-B740-BDE5-CE75FBDD4A5C}"/>
              </a:ext>
            </a:extLst>
          </p:cNvPr>
          <p:cNvSpPr/>
          <p:nvPr/>
        </p:nvSpPr>
        <p:spPr>
          <a:xfrm>
            <a:off x="1077935" y="3866083"/>
            <a:ext cx="223665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Up-front capital for Boston institutions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2BA8A05-C803-4544-BB0A-BE70D23FAAEC}"/>
              </a:ext>
            </a:extLst>
          </p:cNvPr>
          <p:cNvSpPr/>
          <p:nvPr/>
        </p:nvSpPr>
        <p:spPr>
          <a:xfrm>
            <a:off x="3647668" y="3869590"/>
            <a:ext cx="257471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Implementation of energy-efficiency improvements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889F4B7-3027-6040-A35A-2CCD3C42CE55}"/>
              </a:ext>
            </a:extLst>
          </p:cNvPr>
          <p:cNvSpPr/>
          <p:nvPr/>
        </p:nvSpPr>
        <p:spPr>
          <a:xfrm>
            <a:off x="6832313" y="3869590"/>
            <a:ext cx="17619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Long-term energy savings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A2DA950-747F-B249-8394-A665D551BC58}"/>
              </a:ext>
            </a:extLst>
          </p:cNvPr>
          <p:cNvSpPr/>
          <p:nvPr/>
        </p:nvSpPr>
        <p:spPr>
          <a:xfrm>
            <a:off x="9444189" y="3869590"/>
            <a:ext cx="152275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Long-term cost savings</a:t>
            </a:r>
          </a:p>
        </p:txBody>
      </p:sp>
      <p:pic>
        <p:nvPicPr>
          <p:cNvPr id="15" name="Picture 14">
            <a:extLst>
              <a:ext uri="{FF2B5EF4-FFF2-40B4-BE49-F238E27FC236}">
                <a16:creationId xmlns:a16="http://schemas.microsoft.com/office/drawing/2014/main" id="{C915C6BD-6A1B-C84C-AB51-9290BEFC27CB}"/>
              </a:ext>
            </a:extLst>
          </p:cNvPr>
          <p:cNvPicPr>
            <a:picLocks noChangeAspect="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9491446" y="2083368"/>
            <a:ext cx="1428244" cy="1428244"/>
          </a:xfrm>
          <a:prstGeom prst="rect">
            <a:avLst/>
          </a:prstGeom>
        </p:spPr>
      </p:pic>
      <p:pic>
        <p:nvPicPr>
          <p:cNvPr id="16" name="Picture 15">
            <a:extLst>
              <a:ext uri="{FF2B5EF4-FFF2-40B4-BE49-F238E27FC236}">
                <a16:creationId xmlns:a16="http://schemas.microsoft.com/office/drawing/2014/main" id="{15D4AB2D-ABA6-0F48-BE89-C15D333DFF36}"/>
              </a:ext>
            </a:extLst>
          </p:cNvPr>
          <p:cNvPicPr>
            <a:picLocks noChangeAspect="1"/>
          </p:cNvPicPr>
          <p:nvPr/>
        </p:nvPicPr>
        <p:blipFill>
          <a:blip r:embed="rId7"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6832313" y="1925630"/>
            <a:ext cx="1761914" cy="1761914"/>
          </a:xfrm>
          <a:prstGeom prst="rect">
            <a:avLst/>
          </a:prstGeom>
        </p:spPr>
      </p:pic>
      <p:cxnSp>
        <p:nvCxnSpPr>
          <p:cNvPr id="17" name="Straight Arrow Connector 16">
            <a:extLst>
              <a:ext uri="{FF2B5EF4-FFF2-40B4-BE49-F238E27FC236}">
                <a16:creationId xmlns:a16="http://schemas.microsoft.com/office/drawing/2014/main" id="{0D3D9DCA-DDB1-D547-A347-65D53EBCBF86}"/>
              </a:ext>
            </a:extLst>
          </p:cNvPr>
          <p:cNvCxnSpPr/>
          <p:nvPr/>
        </p:nvCxnSpPr>
        <p:spPr>
          <a:xfrm>
            <a:off x="3028950" y="2823210"/>
            <a:ext cx="948690" cy="0"/>
          </a:xfrm>
          <a:prstGeom prst="straightConnector1">
            <a:avLst/>
          </a:prstGeom>
          <a:ln w="19050">
            <a:solidFill>
              <a:srgbClr val="D16228"/>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0A63C94-F7CF-634B-8894-3425BBFD5921}"/>
              </a:ext>
            </a:extLst>
          </p:cNvPr>
          <p:cNvCxnSpPr/>
          <p:nvPr/>
        </p:nvCxnSpPr>
        <p:spPr>
          <a:xfrm>
            <a:off x="5826142" y="2823210"/>
            <a:ext cx="948690" cy="0"/>
          </a:xfrm>
          <a:prstGeom prst="straightConnector1">
            <a:avLst/>
          </a:prstGeom>
          <a:ln w="19050">
            <a:solidFill>
              <a:srgbClr val="D16228"/>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79E4A0-7954-264F-84E1-88C65DC1174B}"/>
              </a:ext>
            </a:extLst>
          </p:cNvPr>
          <p:cNvCxnSpPr/>
          <p:nvPr/>
        </p:nvCxnSpPr>
        <p:spPr>
          <a:xfrm>
            <a:off x="8542756" y="2815590"/>
            <a:ext cx="948690" cy="0"/>
          </a:xfrm>
          <a:prstGeom prst="straightConnector1">
            <a:avLst/>
          </a:prstGeom>
          <a:ln w="19050">
            <a:solidFill>
              <a:srgbClr val="D1622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338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F005D8-8157-5E49-AF64-24831AE3913E}"/>
              </a:ext>
            </a:extLst>
          </p:cNvPr>
          <p:cNvSpPr txBox="1"/>
          <p:nvPr/>
        </p:nvSpPr>
        <p:spPr>
          <a:xfrm>
            <a:off x="0" y="48127"/>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600" normalizeH="0" baseline="0" noProof="0" dirty="0">
                <a:ln>
                  <a:noFill/>
                </a:ln>
                <a:solidFill>
                  <a:prstClr val="white"/>
                </a:solidFill>
                <a:effectLst/>
                <a:uLnTx/>
                <a:uFillTx/>
                <a:latin typeface="Jost* Light" pitchFamily="2" charset="0"/>
                <a:ea typeface="Jost* Light" pitchFamily="2" charset="0"/>
                <a:cs typeface="+mn-cs"/>
              </a:rPr>
              <a:t>HOW DOES IT WORK?</a:t>
            </a:r>
          </a:p>
        </p:txBody>
      </p:sp>
      <p:sp>
        <p:nvSpPr>
          <p:cNvPr id="9" name="Rectangle 8">
            <a:extLst>
              <a:ext uri="{FF2B5EF4-FFF2-40B4-BE49-F238E27FC236}">
                <a16:creationId xmlns:a16="http://schemas.microsoft.com/office/drawing/2014/main" id="{880ADB2A-24ED-C04F-A3CB-1F07D1BD5766}"/>
              </a:ext>
            </a:extLst>
          </p:cNvPr>
          <p:cNvSpPr/>
          <p:nvPr/>
        </p:nvSpPr>
        <p:spPr>
          <a:xfrm>
            <a:off x="835365" y="4144213"/>
            <a:ext cx="2236652" cy="646331"/>
          </a:xfrm>
          <a:prstGeom prst="rect">
            <a:avLst/>
          </a:prstGeom>
        </p:spPr>
        <p:txBody>
          <a:bodyPr wrap="square">
            <a:spAutoFit/>
          </a:bodyPr>
          <a:lstStyle/>
          <a:p>
            <a:pPr algn="ctr"/>
            <a:r>
              <a:rPr lang="en-US" dirty="0">
                <a:latin typeface="Jost* Light" pitchFamily="2" charset="0"/>
                <a:ea typeface="Jost* Light" pitchFamily="2" charset="0"/>
              </a:rPr>
              <a:t>Identify eligible projects</a:t>
            </a:r>
            <a:endParaRPr lang="en-US" dirty="0"/>
          </a:p>
        </p:txBody>
      </p:sp>
      <p:sp>
        <p:nvSpPr>
          <p:cNvPr id="11" name="Rectangle 10">
            <a:extLst>
              <a:ext uri="{FF2B5EF4-FFF2-40B4-BE49-F238E27FC236}">
                <a16:creationId xmlns:a16="http://schemas.microsoft.com/office/drawing/2014/main" id="{9025B828-9D7E-2A4F-8921-FF8ED1992D12}"/>
              </a:ext>
            </a:extLst>
          </p:cNvPr>
          <p:cNvSpPr/>
          <p:nvPr/>
        </p:nvSpPr>
        <p:spPr>
          <a:xfrm>
            <a:off x="3612855" y="4144213"/>
            <a:ext cx="2236652" cy="923330"/>
          </a:xfrm>
          <a:prstGeom prst="rect">
            <a:avLst/>
          </a:prstGeom>
        </p:spPr>
        <p:txBody>
          <a:bodyPr wrap="square">
            <a:spAutoFit/>
          </a:bodyPr>
          <a:lstStyle/>
          <a:p>
            <a:pPr algn="ctr"/>
            <a:r>
              <a:rPr lang="en-US" dirty="0">
                <a:latin typeface="Jost* Light" pitchFamily="2" charset="0"/>
                <a:ea typeface="Jost* Light" pitchFamily="2" charset="0"/>
              </a:rPr>
              <a:t>Develop and implement selected projects</a:t>
            </a:r>
            <a:endParaRPr lang="en-US" dirty="0"/>
          </a:p>
        </p:txBody>
      </p:sp>
      <p:sp>
        <p:nvSpPr>
          <p:cNvPr id="12" name="Rectangle 11">
            <a:extLst>
              <a:ext uri="{FF2B5EF4-FFF2-40B4-BE49-F238E27FC236}">
                <a16:creationId xmlns:a16="http://schemas.microsoft.com/office/drawing/2014/main" id="{A9C5375E-7BA8-0E4C-B576-4AB8AF33A1B5}"/>
              </a:ext>
            </a:extLst>
          </p:cNvPr>
          <p:cNvSpPr/>
          <p:nvPr/>
        </p:nvSpPr>
        <p:spPr>
          <a:xfrm>
            <a:off x="6430562" y="5082706"/>
            <a:ext cx="2527668" cy="1200329"/>
          </a:xfrm>
          <a:prstGeom prst="rect">
            <a:avLst/>
          </a:prstGeom>
        </p:spPr>
        <p:txBody>
          <a:bodyPr wrap="square">
            <a:spAutoFit/>
          </a:bodyPr>
          <a:lstStyle/>
          <a:p>
            <a:pPr algn="ctr"/>
            <a:r>
              <a:rPr lang="en-US" dirty="0">
                <a:latin typeface="Jost* Light" pitchFamily="2" charset="0"/>
                <a:ea typeface="Jost* Light" pitchFamily="2" charset="0"/>
              </a:rPr>
              <a:t>Up to 20-year finance term; savings are guaranteed to exceed payments</a:t>
            </a:r>
            <a:endParaRPr lang="en-US" dirty="0"/>
          </a:p>
        </p:txBody>
      </p:sp>
      <p:pic>
        <p:nvPicPr>
          <p:cNvPr id="14" name="Picture 13">
            <a:extLst>
              <a:ext uri="{FF2B5EF4-FFF2-40B4-BE49-F238E27FC236}">
                <a16:creationId xmlns:a16="http://schemas.microsoft.com/office/drawing/2014/main" id="{D54C6F59-977B-A943-A094-E8547D709E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3977" y="2062886"/>
            <a:ext cx="1834408" cy="460735"/>
          </a:xfrm>
          <a:prstGeom prst="rect">
            <a:avLst/>
          </a:prstGeom>
        </p:spPr>
      </p:pic>
      <p:cxnSp>
        <p:nvCxnSpPr>
          <p:cNvPr id="18" name="Straight Arrow Connector 17">
            <a:extLst>
              <a:ext uri="{FF2B5EF4-FFF2-40B4-BE49-F238E27FC236}">
                <a16:creationId xmlns:a16="http://schemas.microsoft.com/office/drawing/2014/main" id="{A4B168DB-D42F-394F-A2C5-B558A952E1B1}"/>
              </a:ext>
            </a:extLst>
          </p:cNvPr>
          <p:cNvCxnSpPr>
            <a:cxnSpLocks/>
          </p:cNvCxnSpPr>
          <p:nvPr/>
        </p:nvCxnSpPr>
        <p:spPr>
          <a:xfrm flipH="1">
            <a:off x="4752340" y="2523621"/>
            <a:ext cx="1701" cy="523220"/>
          </a:xfrm>
          <a:prstGeom prst="straightConnector1">
            <a:avLst/>
          </a:prstGeom>
          <a:ln w="19050">
            <a:solidFill>
              <a:srgbClr val="D1622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7A10CFC-3924-6848-B95E-2E48A04AA9E0}"/>
              </a:ext>
            </a:extLst>
          </p:cNvPr>
          <p:cNvCxnSpPr>
            <a:cxnSpLocks/>
          </p:cNvCxnSpPr>
          <p:nvPr/>
        </p:nvCxnSpPr>
        <p:spPr>
          <a:xfrm flipH="1">
            <a:off x="1951988" y="2548400"/>
            <a:ext cx="1701" cy="523220"/>
          </a:xfrm>
          <a:prstGeom prst="straightConnector1">
            <a:avLst/>
          </a:prstGeom>
          <a:ln w="19050">
            <a:solidFill>
              <a:srgbClr val="D1622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99D35AD-3EF9-EF45-BE81-B907B51D9256}"/>
              </a:ext>
            </a:extLst>
          </p:cNvPr>
          <p:cNvCxnSpPr>
            <a:cxnSpLocks/>
          </p:cNvCxnSpPr>
          <p:nvPr/>
        </p:nvCxnSpPr>
        <p:spPr>
          <a:xfrm>
            <a:off x="7694396" y="3211250"/>
            <a:ext cx="0" cy="255850"/>
          </a:xfrm>
          <a:prstGeom prst="straightConnector1">
            <a:avLst/>
          </a:prstGeom>
          <a:ln w="19050">
            <a:solidFill>
              <a:srgbClr val="D16228"/>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307FF4D-337C-2B46-A10B-91A25D22C581}"/>
              </a:ext>
            </a:extLst>
          </p:cNvPr>
          <p:cNvSpPr/>
          <p:nvPr/>
        </p:nvSpPr>
        <p:spPr>
          <a:xfrm>
            <a:off x="9476326" y="4145395"/>
            <a:ext cx="1779684" cy="1200329"/>
          </a:xfrm>
          <a:prstGeom prst="rect">
            <a:avLst/>
          </a:prstGeom>
        </p:spPr>
        <p:txBody>
          <a:bodyPr wrap="square">
            <a:spAutoFit/>
          </a:bodyPr>
          <a:lstStyle/>
          <a:p>
            <a:pPr algn="ctr"/>
            <a:r>
              <a:rPr lang="en-US" dirty="0">
                <a:latin typeface="Jost* Light" pitchFamily="2" charset="0"/>
                <a:ea typeface="Jost* Light" pitchFamily="2" charset="0"/>
              </a:rPr>
              <a:t>Institution sees full benefits of ongoing energy cost savings </a:t>
            </a:r>
            <a:endParaRPr lang="en-US" dirty="0"/>
          </a:p>
        </p:txBody>
      </p:sp>
      <p:cxnSp>
        <p:nvCxnSpPr>
          <p:cNvPr id="27" name="Straight Arrow Connector 26">
            <a:extLst>
              <a:ext uri="{FF2B5EF4-FFF2-40B4-BE49-F238E27FC236}">
                <a16:creationId xmlns:a16="http://schemas.microsoft.com/office/drawing/2014/main" id="{ECCC9CB0-5F21-7848-9000-815003665FFF}"/>
              </a:ext>
            </a:extLst>
          </p:cNvPr>
          <p:cNvCxnSpPr>
            <a:cxnSpLocks/>
          </p:cNvCxnSpPr>
          <p:nvPr/>
        </p:nvCxnSpPr>
        <p:spPr>
          <a:xfrm>
            <a:off x="10403302" y="2493164"/>
            <a:ext cx="0" cy="511699"/>
          </a:xfrm>
          <a:prstGeom prst="straightConnector1">
            <a:avLst/>
          </a:prstGeom>
          <a:ln w="19050">
            <a:solidFill>
              <a:srgbClr val="D16228"/>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926F0D7-17EF-364F-B928-E8A22FA99E11}"/>
              </a:ext>
            </a:extLst>
          </p:cNvPr>
          <p:cNvSpPr/>
          <p:nvPr/>
        </p:nvSpPr>
        <p:spPr>
          <a:xfrm>
            <a:off x="7395809" y="2841918"/>
            <a:ext cx="522900" cy="369332"/>
          </a:xfrm>
          <a:prstGeom prst="rect">
            <a:avLst/>
          </a:prstGeom>
        </p:spPr>
        <p:txBody>
          <a:bodyPr wrap="none">
            <a:spAutoFit/>
          </a:bodyPr>
          <a:lstStyle/>
          <a:p>
            <a:pPr algn="ctr"/>
            <a:r>
              <a:rPr lang="en-US" dirty="0">
                <a:solidFill>
                  <a:srgbClr val="535353"/>
                </a:solidFill>
                <a:latin typeface="Jost* Light" pitchFamily="2" charset="0"/>
                <a:ea typeface="Jost* Light" pitchFamily="2" charset="0"/>
              </a:rPr>
              <a:t> $$</a:t>
            </a:r>
            <a:endParaRPr lang="en-US" dirty="0">
              <a:solidFill>
                <a:srgbClr val="535353"/>
              </a:solidFill>
            </a:endParaRPr>
          </a:p>
        </p:txBody>
      </p:sp>
      <p:pic>
        <p:nvPicPr>
          <p:cNvPr id="29" name="Picture 28">
            <a:extLst>
              <a:ext uri="{FF2B5EF4-FFF2-40B4-BE49-F238E27FC236}">
                <a16:creationId xmlns:a16="http://schemas.microsoft.com/office/drawing/2014/main" id="{C16F17E4-B363-8E4B-B064-B1B500727C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7419" y="2857389"/>
            <a:ext cx="1423605" cy="1423605"/>
          </a:xfrm>
          <a:prstGeom prst="rect">
            <a:avLst/>
          </a:prstGeom>
        </p:spPr>
      </p:pic>
      <p:pic>
        <p:nvPicPr>
          <p:cNvPr id="30" name="Picture 29">
            <a:extLst>
              <a:ext uri="{FF2B5EF4-FFF2-40B4-BE49-F238E27FC236}">
                <a16:creationId xmlns:a16="http://schemas.microsoft.com/office/drawing/2014/main" id="{FCFFA800-F632-B940-A126-49974B4170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19378" y="2857389"/>
            <a:ext cx="1423605" cy="1423605"/>
          </a:xfrm>
          <a:prstGeom prst="rect">
            <a:avLst/>
          </a:prstGeom>
        </p:spPr>
      </p:pic>
      <p:pic>
        <p:nvPicPr>
          <p:cNvPr id="31" name="Picture 30">
            <a:extLst>
              <a:ext uri="{FF2B5EF4-FFF2-40B4-BE49-F238E27FC236}">
                <a16:creationId xmlns:a16="http://schemas.microsoft.com/office/drawing/2014/main" id="{9CF21BF0-FE94-9E44-8CE6-90B7E05971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84085" y="1648015"/>
            <a:ext cx="1423605" cy="1423605"/>
          </a:xfrm>
          <a:prstGeom prst="rect">
            <a:avLst/>
          </a:prstGeom>
        </p:spPr>
      </p:pic>
      <p:pic>
        <p:nvPicPr>
          <p:cNvPr id="32" name="Picture 31">
            <a:extLst>
              <a:ext uri="{FF2B5EF4-FFF2-40B4-BE49-F238E27FC236}">
                <a16:creationId xmlns:a16="http://schemas.microsoft.com/office/drawing/2014/main" id="{77BBC7FE-6ED6-FA49-BBD3-BC278DE274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68639" y="2810628"/>
            <a:ext cx="1423605" cy="1423605"/>
          </a:xfrm>
          <a:prstGeom prst="rect">
            <a:avLst/>
          </a:prstGeom>
        </p:spPr>
      </p:pic>
      <p:sp>
        <p:nvSpPr>
          <p:cNvPr id="20" name="Rectangle 19">
            <a:extLst>
              <a:ext uri="{FF2B5EF4-FFF2-40B4-BE49-F238E27FC236}">
                <a16:creationId xmlns:a16="http://schemas.microsoft.com/office/drawing/2014/main" id="{190D16A3-BEB4-49DF-952C-3AB4C3A296C9}"/>
              </a:ext>
            </a:extLst>
          </p:cNvPr>
          <p:cNvSpPr/>
          <p:nvPr/>
        </p:nvSpPr>
        <p:spPr>
          <a:xfrm>
            <a:off x="10074526" y="2097898"/>
            <a:ext cx="657552" cy="369332"/>
          </a:xfrm>
          <a:prstGeom prst="rect">
            <a:avLst/>
          </a:prstGeom>
        </p:spPr>
        <p:txBody>
          <a:bodyPr wrap="none">
            <a:spAutoFit/>
          </a:bodyPr>
          <a:lstStyle/>
          <a:p>
            <a:r>
              <a:rPr lang="en-US" dirty="0">
                <a:solidFill>
                  <a:srgbClr val="535353"/>
                </a:solidFill>
                <a:latin typeface="Jost* Light" pitchFamily="2" charset="0"/>
                <a:ea typeface="Jost* Light" pitchFamily="2" charset="0"/>
              </a:rPr>
              <a:t> $$$</a:t>
            </a:r>
            <a:endParaRPr lang="en-US" dirty="0">
              <a:solidFill>
                <a:srgbClr val="535353"/>
              </a:solidFill>
            </a:endParaRPr>
          </a:p>
        </p:txBody>
      </p:sp>
      <p:sp>
        <p:nvSpPr>
          <p:cNvPr id="23" name="Rectangle 22">
            <a:extLst>
              <a:ext uri="{FF2B5EF4-FFF2-40B4-BE49-F238E27FC236}">
                <a16:creationId xmlns:a16="http://schemas.microsoft.com/office/drawing/2014/main" id="{12EF527D-88C4-429E-9672-218C4C97CA08}"/>
              </a:ext>
            </a:extLst>
          </p:cNvPr>
          <p:cNvSpPr/>
          <p:nvPr/>
        </p:nvSpPr>
        <p:spPr>
          <a:xfrm>
            <a:off x="7365620" y="1279115"/>
            <a:ext cx="657552" cy="369332"/>
          </a:xfrm>
          <a:prstGeom prst="rect">
            <a:avLst/>
          </a:prstGeom>
        </p:spPr>
        <p:txBody>
          <a:bodyPr wrap="none">
            <a:spAutoFit/>
          </a:bodyPr>
          <a:lstStyle/>
          <a:p>
            <a:r>
              <a:rPr lang="en-US" dirty="0">
                <a:solidFill>
                  <a:srgbClr val="535353"/>
                </a:solidFill>
                <a:latin typeface="Jost* Light" pitchFamily="2" charset="0"/>
                <a:ea typeface="Jost* Light" pitchFamily="2" charset="0"/>
              </a:rPr>
              <a:t> $$$</a:t>
            </a:r>
            <a:endParaRPr lang="en-US" dirty="0">
              <a:solidFill>
                <a:srgbClr val="535353"/>
              </a:solidFill>
            </a:endParaRPr>
          </a:p>
        </p:txBody>
      </p:sp>
      <p:pic>
        <p:nvPicPr>
          <p:cNvPr id="24" name="Picture 23">
            <a:extLst>
              <a:ext uri="{FF2B5EF4-FFF2-40B4-BE49-F238E27FC236}">
                <a16:creationId xmlns:a16="http://schemas.microsoft.com/office/drawing/2014/main" id="{FE4C46A0-9A2F-8A47-A5C9-CCBF2B35D5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9018" y="2062886"/>
            <a:ext cx="1834408" cy="460735"/>
          </a:xfrm>
          <a:prstGeom prst="rect">
            <a:avLst/>
          </a:prstGeom>
        </p:spPr>
      </p:pic>
      <p:pic>
        <p:nvPicPr>
          <p:cNvPr id="4" name="Picture 3">
            <a:extLst>
              <a:ext uri="{FF2B5EF4-FFF2-40B4-BE49-F238E27FC236}">
                <a16:creationId xmlns:a16="http://schemas.microsoft.com/office/drawing/2014/main" id="{C6B54B2A-95E0-994E-8872-4FBBFA93EE10}"/>
              </a:ext>
            </a:extLst>
          </p:cNvPr>
          <p:cNvPicPr>
            <a:picLocks noChangeAspect="1"/>
          </p:cNvPicPr>
          <p:nvPr/>
        </p:nvPicPr>
        <p:blipFill>
          <a:blip r:embed="rId5"/>
          <a:stretch>
            <a:fillRect/>
          </a:stretch>
        </p:blipFill>
        <p:spPr>
          <a:xfrm>
            <a:off x="7605496" y="1670620"/>
            <a:ext cx="177800" cy="342900"/>
          </a:xfrm>
          <a:prstGeom prst="rect">
            <a:avLst/>
          </a:prstGeom>
        </p:spPr>
      </p:pic>
      <p:pic>
        <p:nvPicPr>
          <p:cNvPr id="26" name="Picture 25">
            <a:extLst>
              <a:ext uri="{FF2B5EF4-FFF2-40B4-BE49-F238E27FC236}">
                <a16:creationId xmlns:a16="http://schemas.microsoft.com/office/drawing/2014/main" id="{89ABE615-3394-8B47-9898-F11150BC4C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7774" y="3400086"/>
            <a:ext cx="1418969" cy="1612748"/>
          </a:xfrm>
          <a:prstGeom prst="rect">
            <a:avLst/>
          </a:prstGeom>
        </p:spPr>
      </p:pic>
      <p:pic>
        <p:nvPicPr>
          <p:cNvPr id="33" name="Picture 32">
            <a:extLst>
              <a:ext uri="{FF2B5EF4-FFF2-40B4-BE49-F238E27FC236}">
                <a16:creationId xmlns:a16="http://schemas.microsoft.com/office/drawing/2014/main" id="{69780514-989B-4C42-B45F-FD665F6965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27184" y="5968098"/>
            <a:ext cx="627742" cy="682328"/>
          </a:xfrm>
          <a:prstGeom prst="rect">
            <a:avLst/>
          </a:prstGeom>
        </p:spPr>
      </p:pic>
      <p:pic>
        <p:nvPicPr>
          <p:cNvPr id="34" name="Picture 33">
            <a:extLst>
              <a:ext uri="{FF2B5EF4-FFF2-40B4-BE49-F238E27FC236}">
                <a16:creationId xmlns:a16="http://schemas.microsoft.com/office/drawing/2014/main" id="{0DDF6917-33FD-4241-BDC7-41E3F885FF9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76647" y="5787958"/>
            <a:ext cx="679642" cy="862468"/>
          </a:xfrm>
          <a:prstGeom prst="rect">
            <a:avLst/>
          </a:prstGeom>
        </p:spPr>
      </p:pic>
    </p:spTree>
    <p:extLst>
      <p:ext uri="{BB962C8B-B14F-4D97-AF65-F5344CB8AC3E}">
        <p14:creationId xmlns:p14="http://schemas.microsoft.com/office/powerpoint/2010/main" val="3304529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0C621-236A-EC46-9186-7729A3F85E1B}"/>
              </a:ext>
            </a:extLst>
          </p:cNvPr>
          <p:cNvPicPr>
            <a:picLocks noChangeAspect="1"/>
          </p:cNvPicPr>
          <p:nvPr/>
        </p:nvPicPr>
        <p:blipFill>
          <a:blip r:embed="rId3">
            <a:alphaModFix amt="9000"/>
          </a:blip>
          <a:stretch>
            <a:fillRect/>
          </a:stretch>
        </p:blipFill>
        <p:spPr>
          <a:xfrm>
            <a:off x="1515588" y="-885494"/>
            <a:ext cx="9159766" cy="9159766"/>
          </a:xfrm>
          <a:prstGeom prst="rect">
            <a:avLst/>
          </a:prstGeom>
        </p:spPr>
      </p:pic>
      <p:sp>
        <p:nvSpPr>
          <p:cNvPr id="3" name="TextBox 2">
            <a:extLst>
              <a:ext uri="{FF2B5EF4-FFF2-40B4-BE49-F238E27FC236}">
                <a16:creationId xmlns:a16="http://schemas.microsoft.com/office/drawing/2014/main" id="{7DF005D8-8157-5E49-AF64-24831AE3913E}"/>
              </a:ext>
            </a:extLst>
          </p:cNvPr>
          <p:cNvSpPr txBox="1"/>
          <p:nvPr/>
        </p:nvSpPr>
        <p:spPr>
          <a:xfrm>
            <a:off x="0" y="48127"/>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600" normalizeH="0" baseline="0" noProof="0" dirty="0">
                <a:ln>
                  <a:noFill/>
                </a:ln>
                <a:solidFill>
                  <a:prstClr val="white"/>
                </a:solidFill>
                <a:effectLst/>
                <a:uLnTx/>
                <a:uFillTx/>
                <a:latin typeface="Jost* Light" pitchFamily="2" charset="0"/>
                <a:ea typeface="Jost* Light" pitchFamily="2" charset="0"/>
                <a:cs typeface="+mn-cs"/>
              </a:rPr>
              <a:t>WHO IS ELIGIBLE?</a:t>
            </a:r>
          </a:p>
        </p:txBody>
      </p:sp>
      <p:pic>
        <p:nvPicPr>
          <p:cNvPr id="4" name="Picture 3">
            <a:extLst>
              <a:ext uri="{FF2B5EF4-FFF2-40B4-BE49-F238E27FC236}">
                <a16:creationId xmlns:a16="http://schemas.microsoft.com/office/drawing/2014/main" id="{F32DEABF-7F51-744E-8ED1-F9C1C3A0C8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7121" y="1662257"/>
            <a:ext cx="2151379" cy="2151379"/>
          </a:xfrm>
          <a:prstGeom prst="rect">
            <a:avLst/>
          </a:prstGeom>
        </p:spPr>
      </p:pic>
      <p:sp>
        <p:nvSpPr>
          <p:cNvPr id="23" name="Rectangle 22">
            <a:extLst>
              <a:ext uri="{FF2B5EF4-FFF2-40B4-BE49-F238E27FC236}">
                <a16:creationId xmlns:a16="http://schemas.microsoft.com/office/drawing/2014/main" id="{1E255EEF-1E50-7640-9878-DA97BBD0A657}"/>
              </a:ext>
            </a:extLst>
          </p:cNvPr>
          <p:cNvSpPr/>
          <p:nvPr/>
        </p:nvSpPr>
        <p:spPr>
          <a:xfrm>
            <a:off x="1543086" y="3776805"/>
            <a:ext cx="1779684" cy="646331"/>
          </a:xfrm>
          <a:prstGeom prst="rect">
            <a:avLst/>
          </a:prstGeom>
        </p:spPr>
        <p:txBody>
          <a:bodyPr wrap="square">
            <a:spAutoFit/>
          </a:bodyPr>
          <a:lstStyle/>
          <a:p>
            <a:pPr algn="ctr"/>
            <a:r>
              <a:rPr lang="en-US" dirty="0">
                <a:latin typeface="Jost* Light" pitchFamily="2" charset="0"/>
                <a:ea typeface="Jost* Light" pitchFamily="2" charset="0"/>
              </a:rPr>
              <a:t>private colleges and universities</a:t>
            </a:r>
            <a:endParaRPr lang="en-US" dirty="0"/>
          </a:p>
        </p:txBody>
      </p:sp>
      <p:sp>
        <p:nvSpPr>
          <p:cNvPr id="24" name="Rectangle 23">
            <a:extLst>
              <a:ext uri="{FF2B5EF4-FFF2-40B4-BE49-F238E27FC236}">
                <a16:creationId xmlns:a16="http://schemas.microsoft.com/office/drawing/2014/main" id="{EA718EB7-7B7B-1448-BFEA-F42E0CC93BD3}"/>
              </a:ext>
            </a:extLst>
          </p:cNvPr>
          <p:cNvSpPr/>
          <p:nvPr/>
        </p:nvSpPr>
        <p:spPr>
          <a:xfrm>
            <a:off x="3998588" y="3813636"/>
            <a:ext cx="1779684" cy="646331"/>
          </a:xfrm>
          <a:prstGeom prst="rect">
            <a:avLst/>
          </a:prstGeom>
        </p:spPr>
        <p:txBody>
          <a:bodyPr wrap="square">
            <a:spAutoFit/>
          </a:bodyPr>
          <a:lstStyle/>
          <a:p>
            <a:pPr algn="ctr"/>
            <a:r>
              <a:rPr lang="en-US" dirty="0">
                <a:latin typeface="Jost* Light" pitchFamily="2" charset="0"/>
                <a:ea typeface="Jost* Light" pitchFamily="2" charset="0"/>
              </a:rPr>
              <a:t>independent (private) schools</a:t>
            </a:r>
            <a:endParaRPr lang="en-US" dirty="0"/>
          </a:p>
        </p:txBody>
      </p:sp>
      <p:sp>
        <p:nvSpPr>
          <p:cNvPr id="25" name="Rectangle 24">
            <a:extLst>
              <a:ext uri="{FF2B5EF4-FFF2-40B4-BE49-F238E27FC236}">
                <a16:creationId xmlns:a16="http://schemas.microsoft.com/office/drawing/2014/main" id="{B2079865-F164-1549-8F26-2FAF1C993636}"/>
              </a:ext>
            </a:extLst>
          </p:cNvPr>
          <p:cNvSpPr/>
          <p:nvPr/>
        </p:nvSpPr>
        <p:spPr>
          <a:xfrm>
            <a:off x="8892968" y="3776806"/>
            <a:ext cx="1779684" cy="646331"/>
          </a:xfrm>
          <a:prstGeom prst="rect">
            <a:avLst/>
          </a:prstGeom>
        </p:spPr>
        <p:txBody>
          <a:bodyPr wrap="square">
            <a:spAutoFit/>
          </a:bodyPr>
          <a:lstStyle/>
          <a:p>
            <a:pPr algn="ctr"/>
            <a:r>
              <a:rPr lang="en-US" dirty="0">
                <a:latin typeface="Jost* Light" pitchFamily="2" charset="0"/>
                <a:ea typeface="Jost* Light" pitchFamily="2" charset="0"/>
              </a:rPr>
              <a:t>other 501(c)(3) institutions</a:t>
            </a:r>
          </a:p>
        </p:txBody>
      </p:sp>
      <p:pic>
        <p:nvPicPr>
          <p:cNvPr id="7" name="Picture 6">
            <a:extLst>
              <a:ext uri="{FF2B5EF4-FFF2-40B4-BE49-F238E27FC236}">
                <a16:creationId xmlns:a16="http://schemas.microsoft.com/office/drawing/2014/main" id="{02FB934E-3C3F-4545-A514-F6048064D2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23728" y="1576818"/>
            <a:ext cx="2729403" cy="2729403"/>
          </a:xfrm>
          <a:prstGeom prst="rect">
            <a:avLst/>
          </a:prstGeom>
        </p:spPr>
      </p:pic>
      <p:pic>
        <p:nvPicPr>
          <p:cNvPr id="26" name="Picture 25">
            <a:extLst>
              <a:ext uri="{FF2B5EF4-FFF2-40B4-BE49-F238E27FC236}">
                <a16:creationId xmlns:a16="http://schemas.microsoft.com/office/drawing/2014/main" id="{51473341-DF97-4E49-83B0-6C37BCB5CD6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04421" y="1713010"/>
            <a:ext cx="2457014" cy="2457014"/>
          </a:xfrm>
          <a:prstGeom prst="rect">
            <a:avLst/>
          </a:prstGeom>
        </p:spPr>
      </p:pic>
      <p:sp>
        <p:nvSpPr>
          <p:cNvPr id="27" name="Rectangle 26">
            <a:extLst>
              <a:ext uri="{FF2B5EF4-FFF2-40B4-BE49-F238E27FC236}">
                <a16:creationId xmlns:a16="http://schemas.microsoft.com/office/drawing/2014/main" id="{2B1EDBB6-73AB-2342-8126-26A2644883FE}"/>
              </a:ext>
            </a:extLst>
          </p:cNvPr>
          <p:cNvSpPr/>
          <p:nvPr/>
        </p:nvSpPr>
        <p:spPr>
          <a:xfrm>
            <a:off x="6590284" y="3776805"/>
            <a:ext cx="1779684" cy="923330"/>
          </a:xfrm>
          <a:prstGeom prst="rect">
            <a:avLst/>
          </a:prstGeom>
        </p:spPr>
        <p:txBody>
          <a:bodyPr wrap="square">
            <a:spAutoFit/>
          </a:bodyPr>
          <a:lstStyle/>
          <a:p>
            <a:pPr algn="ctr"/>
            <a:r>
              <a:rPr lang="en-US" dirty="0">
                <a:latin typeface="Jost* Light" pitchFamily="2" charset="0"/>
                <a:ea typeface="Jost* Light" pitchFamily="2" charset="0"/>
              </a:rPr>
              <a:t>museums and performing arts institutions</a:t>
            </a:r>
            <a:endParaRPr lang="en-US" dirty="0"/>
          </a:p>
        </p:txBody>
      </p:sp>
      <p:sp>
        <p:nvSpPr>
          <p:cNvPr id="5" name="TextBox 4">
            <a:extLst>
              <a:ext uri="{FF2B5EF4-FFF2-40B4-BE49-F238E27FC236}">
                <a16:creationId xmlns:a16="http://schemas.microsoft.com/office/drawing/2014/main" id="{75BA4343-ED7E-204C-9D3E-429ED3497FD9}"/>
              </a:ext>
            </a:extLst>
          </p:cNvPr>
          <p:cNvSpPr txBox="1"/>
          <p:nvPr/>
        </p:nvSpPr>
        <p:spPr>
          <a:xfrm>
            <a:off x="2106795" y="5520090"/>
            <a:ext cx="7977352" cy="461665"/>
          </a:xfrm>
          <a:prstGeom prst="rect">
            <a:avLst/>
          </a:prstGeom>
          <a:noFill/>
        </p:spPr>
        <p:txBody>
          <a:bodyPr wrap="square" rtlCol="0">
            <a:spAutoFit/>
          </a:bodyPr>
          <a:lstStyle/>
          <a:p>
            <a:pPr algn="ctr"/>
            <a:r>
              <a:rPr lang="en-US" sz="2400" spc="600" dirty="0">
                <a:solidFill>
                  <a:srgbClr val="8D8B8A"/>
                </a:solidFill>
                <a:latin typeface="Jost* Book" pitchFamily="2" charset="0"/>
                <a:ea typeface="Jost* Book" pitchFamily="2" charset="0"/>
              </a:rPr>
              <a:t>B   O   S   T   O   N</a:t>
            </a:r>
          </a:p>
        </p:txBody>
      </p:sp>
      <p:pic>
        <p:nvPicPr>
          <p:cNvPr id="14" name="Picture 13">
            <a:extLst>
              <a:ext uri="{FF2B5EF4-FFF2-40B4-BE49-F238E27FC236}">
                <a16:creationId xmlns:a16="http://schemas.microsoft.com/office/drawing/2014/main" id="{18BBB8C0-851B-354C-B835-DBAC60CECD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27184" y="5968098"/>
            <a:ext cx="627742" cy="682328"/>
          </a:xfrm>
          <a:prstGeom prst="rect">
            <a:avLst/>
          </a:prstGeom>
        </p:spPr>
      </p:pic>
      <p:pic>
        <p:nvPicPr>
          <p:cNvPr id="15" name="Picture 14">
            <a:extLst>
              <a:ext uri="{FF2B5EF4-FFF2-40B4-BE49-F238E27FC236}">
                <a16:creationId xmlns:a16="http://schemas.microsoft.com/office/drawing/2014/main" id="{6934E5BA-C2C8-1740-A82F-EBCBBEFB747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76647" y="5787958"/>
            <a:ext cx="679642" cy="862468"/>
          </a:xfrm>
          <a:prstGeom prst="rect">
            <a:avLst/>
          </a:prstGeom>
        </p:spPr>
      </p:pic>
      <p:pic>
        <p:nvPicPr>
          <p:cNvPr id="9" name="Picture 8">
            <a:extLst>
              <a:ext uri="{FF2B5EF4-FFF2-40B4-BE49-F238E27FC236}">
                <a16:creationId xmlns:a16="http://schemas.microsoft.com/office/drawing/2014/main" id="{351551A3-30BD-2B43-9746-8C93C7D6A75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38323" y="1791688"/>
            <a:ext cx="2311400" cy="2311400"/>
          </a:xfrm>
          <a:prstGeom prst="rect">
            <a:avLst/>
          </a:prstGeom>
        </p:spPr>
      </p:pic>
    </p:spTree>
    <p:extLst>
      <p:ext uri="{BB962C8B-B14F-4D97-AF65-F5344CB8AC3E}">
        <p14:creationId xmlns:p14="http://schemas.microsoft.com/office/powerpoint/2010/main" val="184511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F005D8-8157-5E49-AF64-24831AE3913E}"/>
              </a:ext>
            </a:extLst>
          </p:cNvPr>
          <p:cNvSpPr txBox="1"/>
          <p:nvPr/>
        </p:nvSpPr>
        <p:spPr>
          <a:xfrm>
            <a:off x="0" y="48127"/>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600" normalizeH="0" baseline="0" noProof="0" dirty="0">
                <a:ln>
                  <a:noFill/>
                </a:ln>
                <a:solidFill>
                  <a:prstClr val="white"/>
                </a:solidFill>
                <a:effectLst/>
                <a:uLnTx/>
                <a:uFillTx/>
                <a:latin typeface="Jost* Light" pitchFamily="2" charset="0"/>
                <a:ea typeface="Jost* Light" pitchFamily="2" charset="0"/>
                <a:cs typeface="+mn-cs"/>
              </a:rPr>
              <a:t>WHAT’S THE PROCESS?</a:t>
            </a:r>
          </a:p>
        </p:txBody>
      </p:sp>
      <p:pic>
        <p:nvPicPr>
          <p:cNvPr id="4" name="Picture 3">
            <a:extLst>
              <a:ext uri="{FF2B5EF4-FFF2-40B4-BE49-F238E27FC236}">
                <a16:creationId xmlns:a16="http://schemas.microsoft.com/office/drawing/2014/main" id="{D64789A0-BEC4-964E-A3CF-20042ACD59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7184" y="5968098"/>
            <a:ext cx="627742" cy="682328"/>
          </a:xfrm>
          <a:prstGeom prst="rect">
            <a:avLst/>
          </a:prstGeom>
        </p:spPr>
      </p:pic>
      <p:pic>
        <p:nvPicPr>
          <p:cNvPr id="5" name="Picture 4">
            <a:extLst>
              <a:ext uri="{FF2B5EF4-FFF2-40B4-BE49-F238E27FC236}">
                <a16:creationId xmlns:a16="http://schemas.microsoft.com/office/drawing/2014/main" id="{1496F44B-FB6A-FA44-98C8-A589573E4B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647" y="5787958"/>
            <a:ext cx="679642" cy="862468"/>
          </a:xfrm>
          <a:prstGeom prst="rect">
            <a:avLst/>
          </a:prstGeom>
        </p:spPr>
      </p:pic>
      <p:graphicFrame>
        <p:nvGraphicFramePr>
          <p:cNvPr id="6" name="Table 5">
            <a:extLst>
              <a:ext uri="{FF2B5EF4-FFF2-40B4-BE49-F238E27FC236}">
                <a16:creationId xmlns:a16="http://schemas.microsoft.com/office/drawing/2014/main" id="{F7A4DFCC-2DF1-4C49-9C73-0493051F4709}"/>
              </a:ext>
            </a:extLst>
          </p:cNvPr>
          <p:cNvGraphicFramePr>
            <a:graphicFrameLocks noGrp="1"/>
          </p:cNvGraphicFramePr>
          <p:nvPr>
            <p:extLst>
              <p:ext uri="{D42A27DB-BD31-4B8C-83A1-F6EECF244321}">
                <p14:modId xmlns:p14="http://schemas.microsoft.com/office/powerpoint/2010/main" val="4092503456"/>
              </p:ext>
            </p:extLst>
          </p:nvPr>
        </p:nvGraphicFramePr>
        <p:xfrm>
          <a:off x="850549" y="1518791"/>
          <a:ext cx="10490901" cy="3383278"/>
        </p:xfrm>
        <a:graphic>
          <a:graphicData uri="http://schemas.openxmlformats.org/drawingml/2006/table">
            <a:tbl>
              <a:tblPr firstRow="1" bandRow="1">
                <a:tableStyleId>{2D5ABB26-0587-4C30-8999-92F81FD0307C}</a:tableStyleId>
              </a:tblPr>
              <a:tblGrid>
                <a:gridCol w="4023360">
                  <a:extLst>
                    <a:ext uri="{9D8B030D-6E8A-4147-A177-3AD203B41FA5}">
                      <a16:colId xmlns:a16="http://schemas.microsoft.com/office/drawing/2014/main" val="998497033"/>
                    </a:ext>
                  </a:extLst>
                </a:gridCol>
                <a:gridCol w="365760">
                  <a:extLst>
                    <a:ext uri="{9D8B030D-6E8A-4147-A177-3AD203B41FA5}">
                      <a16:colId xmlns:a16="http://schemas.microsoft.com/office/drawing/2014/main" val="3065616614"/>
                    </a:ext>
                  </a:extLst>
                </a:gridCol>
                <a:gridCol w="1554480">
                  <a:extLst>
                    <a:ext uri="{9D8B030D-6E8A-4147-A177-3AD203B41FA5}">
                      <a16:colId xmlns:a16="http://schemas.microsoft.com/office/drawing/2014/main" val="2462328798"/>
                    </a:ext>
                  </a:extLst>
                </a:gridCol>
                <a:gridCol w="365760">
                  <a:extLst>
                    <a:ext uri="{9D8B030D-6E8A-4147-A177-3AD203B41FA5}">
                      <a16:colId xmlns:a16="http://schemas.microsoft.com/office/drawing/2014/main" val="1247799053"/>
                    </a:ext>
                  </a:extLst>
                </a:gridCol>
                <a:gridCol w="3650222">
                  <a:extLst>
                    <a:ext uri="{9D8B030D-6E8A-4147-A177-3AD203B41FA5}">
                      <a16:colId xmlns:a16="http://schemas.microsoft.com/office/drawing/2014/main" val="3483736641"/>
                    </a:ext>
                  </a:extLst>
                </a:gridCol>
                <a:gridCol w="531319">
                  <a:extLst>
                    <a:ext uri="{9D8B030D-6E8A-4147-A177-3AD203B41FA5}">
                      <a16:colId xmlns:a16="http://schemas.microsoft.com/office/drawing/2014/main" val="1659883855"/>
                    </a:ext>
                  </a:extLst>
                </a:gridCol>
              </a:tblGrid>
              <a:tr h="424637">
                <a:tc>
                  <a:txBody>
                    <a:bodyPr/>
                    <a:lstStyle/>
                    <a:p>
                      <a:r>
                        <a:rPr lang="en-US" b="0" i="0" dirty="0">
                          <a:latin typeface="Jost* Book" pitchFamily="2" charset="0"/>
                          <a:ea typeface="Jost* Book" pitchFamily="2" charset="0"/>
                        </a:rPr>
                        <a:t>Stage</a:t>
                      </a: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gridSpan="5">
                  <a:txBody>
                    <a:bodyPr/>
                    <a:lstStyle/>
                    <a:p>
                      <a:pPr algn="ctr"/>
                      <a:r>
                        <a:rPr lang="en-US" b="0" i="0" dirty="0">
                          <a:latin typeface="Jost* Book" pitchFamily="2" charset="0"/>
                          <a:ea typeface="Jost* Book" pitchFamily="2" charset="0"/>
                        </a:rPr>
                        <a:t>Month</a:t>
                      </a: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91505092"/>
                  </a:ext>
                </a:extLst>
              </a:tr>
              <a:tr h="422663">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a:r>
                        <a:rPr lang="en-US" b="0" i="0" dirty="0">
                          <a:latin typeface="Jost* Light" pitchFamily="2" charset="0"/>
                          <a:ea typeface="Jost* Light" pitchFamily="2" charset="0"/>
                        </a:rPr>
                        <a:t>1</a:t>
                      </a: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a:r>
                        <a:rPr lang="en-US" b="0" i="0" dirty="0">
                          <a:latin typeface="Jost* Light" pitchFamily="2" charset="0"/>
                          <a:ea typeface="Jost* Light" pitchFamily="2" charset="0"/>
                        </a:rPr>
                        <a:t>2–7</a:t>
                      </a: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a:r>
                        <a:rPr lang="en-US" b="0" i="0" dirty="0">
                          <a:latin typeface="Jost* Light" pitchFamily="2" charset="0"/>
                          <a:ea typeface="Jost* Light" pitchFamily="2" charset="0"/>
                        </a:rPr>
                        <a:t>8</a:t>
                      </a: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a:r>
                        <a:rPr lang="en-US" b="0" i="0" dirty="0">
                          <a:latin typeface="Jost* Light" pitchFamily="2" charset="0"/>
                          <a:ea typeface="Jost* Light" pitchFamily="2" charset="0"/>
                        </a:rPr>
                        <a:t>9–23</a:t>
                      </a: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a:r>
                        <a:rPr lang="en-US" b="0" i="0" dirty="0">
                          <a:latin typeface="Jost* Light" pitchFamily="2" charset="0"/>
                          <a:ea typeface="Jost* Light" pitchFamily="2" charset="0"/>
                        </a:rPr>
                        <a:t>24</a:t>
                      </a: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1490047"/>
                  </a:ext>
                </a:extLst>
              </a:tr>
              <a:tr h="422663">
                <a:tc>
                  <a:txBody>
                    <a:bodyPr/>
                    <a:lstStyle/>
                    <a:p>
                      <a:r>
                        <a:rPr lang="en-US" b="0" i="0" dirty="0">
                          <a:latin typeface="Jost* Light" pitchFamily="2" charset="0"/>
                          <a:ea typeface="Jost* Light" pitchFamily="2" charset="0"/>
                        </a:rPr>
                        <a:t>Initial meeting</a:t>
                      </a: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4E7C89"/>
                    </a:solidFill>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015595792"/>
                  </a:ext>
                </a:extLst>
              </a:tr>
              <a:tr h="422663">
                <a:tc>
                  <a:txBody>
                    <a:bodyPr/>
                    <a:lstStyle/>
                    <a:p>
                      <a:r>
                        <a:rPr lang="en-US" b="0" i="0" dirty="0">
                          <a:latin typeface="Jost* Light" pitchFamily="2" charset="0"/>
                          <a:ea typeface="Jost* Light" pitchFamily="2" charset="0"/>
                        </a:rPr>
                        <a:t>Sign project development agreement</a:t>
                      </a: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4E7C89"/>
                    </a:solidFill>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296947194"/>
                  </a:ext>
                </a:extLst>
              </a:tr>
              <a:tr h="422663">
                <a:tc>
                  <a:txBody>
                    <a:bodyPr/>
                    <a:lstStyle/>
                    <a:p>
                      <a:r>
                        <a:rPr lang="en-US" b="0" i="0" dirty="0">
                          <a:latin typeface="Jost* Light" pitchFamily="2" charset="0"/>
                          <a:ea typeface="Jost* Light" pitchFamily="2" charset="0"/>
                        </a:rPr>
                        <a:t>Develop proposal</a:t>
                      </a: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4E7C89"/>
                    </a:solidFill>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35330346"/>
                  </a:ext>
                </a:extLst>
              </a:tr>
              <a:tr h="422663">
                <a:tc>
                  <a:txBody>
                    <a:bodyPr/>
                    <a:lstStyle/>
                    <a:p>
                      <a:r>
                        <a:rPr lang="en-US" b="0" i="0" dirty="0">
                          <a:latin typeface="Jost* Light" pitchFamily="2" charset="0"/>
                          <a:ea typeface="Jost* Light" pitchFamily="2" charset="0"/>
                        </a:rPr>
                        <a:t>Sign efficiency supply contract</a:t>
                      </a: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4E7C89"/>
                    </a:solidFill>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34086712"/>
                  </a:ext>
                </a:extLst>
              </a:tr>
              <a:tr h="422663">
                <a:tc>
                  <a:txBody>
                    <a:bodyPr/>
                    <a:lstStyle/>
                    <a:p>
                      <a:r>
                        <a:rPr lang="en-US" b="0" i="0" dirty="0">
                          <a:latin typeface="Jost* Light" pitchFamily="2" charset="0"/>
                          <a:ea typeface="Jost* Light" pitchFamily="2" charset="0"/>
                        </a:rPr>
                        <a:t>Implement project</a:t>
                      </a: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4E7C89"/>
                    </a:solidFill>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320121683"/>
                  </a:ext>
                </a:extLst>
              </a:tr>
              <a:tr h="422663">
                <a:tc>
                  <a:txBody>
                    <a:bodyPr/>
                    <a:lstStyle/>
                    <a:p>
                      <a:r>
                        <a:rPr lang="en-US" b="0" i="0" dirty="0">
                          <a:latin typeface="Jost* Light" pitchFamily="2" charset="0"/>
                          <a:ea typeface="Jost* Light" pitchFamily="2" charset="0"/>
                        </a:rPr>
                        <a:t>Begin saving</a:t>
                      </a: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endParaRPr lang="en-US" b="0" i="0" dirty="0">
                        <a:latin typeface="Jost* Light" pitchFamily="2" charset="0"/>
                        <a:ea typeface="Jost* Light" pitchFamily="2" charset="0"/>
                      </a:endParaRPr>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4E7C89"/>
                    </a:solidFill>
                  </a:tcPr>
                </a:tc>
                <a:extLst>
                  <a:ext uri="{0D108BD9-81ED-4DB2-BD59-A6C34878D82A}">
                    <a16:rowId xmlns:a16="http://schemas.microsoft.com/office/drawing/2014/main" val="350430535"/>
                  </a:ext>
                </a:extLst>
              </a:tr>
            </a:tbl>
          </a:graphicData>
        </a:graphic>
      </p:graphicFrame>
    </p:spTree>
    <p:extLst>
      <p:ext uri="{BB962C8B-B14F-4D97-AF65-F5344CB8AC3E}">
        <p14:creationId xmlns:p14="http://schemas.microsoft.com/office/powerpoint/2010/main" val="4263145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F005D8-8157-5E49-AF64-24831AE3913E}"/>
              </a:ext>
            </a:extLst>
          </p:cNvPr>
          <p:cNvSpPr txBox="1"/>
          <p:nvPr/>
        </p:nvSpPr>
        <p:spPr>
          <a:xfrm>
            <a:off x="0" y="48127"/>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600" normalizeH="0" baseline="0" noProof="0" dirty="0">
                <a:ln>
                  <a:noFill/>
                </a:ln>
                <a:solidFill>
                  <a:prstClr val="white"/>
                </a:solidFill>
                <a:effectLst/>
                <a:uLnTx/>
                <a:uFillTx/>
                <a:latin typeface="Jost* Light" pitchFamily="2" charset="0"/>
                <a:ea typeface="Jost* Light" pitchFamily="2" charset="0"/>
                <a:cs typeface="+mn-cs"/>
              </a:rPr>
              <a:t>ALTERNATIVE FINANCING OPTIONS</a:t>
            </a:r>
          </a:p>
        </p:txBody>
      </p:sp>
      <p:pic>
        <p:nvPicPr>
          <p:cNvPr id="7" name="Picture 6">
            <a:extLst>
              <a:ext uri="{FF2B5EF4-FFF2-40B4-BE49-F238E27FC236}">
                <a16:creationId xmlns:a16="http://schemas.microsoft.com/office/drawing/2014/main" id="{403D174F-4579-3D47-B44B-AABE6B76C5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7184" y="5968098"/>
            <a:ext cx="627742" cy="682328"/>
          </a:xfrm>
          <a:prstGeom prst="rect">
            <a:avLst/>
          </a:prstGeom>
        </p:spPr>
      </p:pic>
      <p:pic>
        <p:nvPicPr>
          <p:cNvPr id="9" name="Picture 8">
            <a:extLst>
              <a:ext uri="{FF2B5EF4-FFF2-40B4-BE49-F238E27FC236}">
                <a16:creationId xmlns:a16="http://schemas.microsoft.com/office/drawing/2014/main" id="{D0C32881-9D76-B345-AC86-7A1B6D7D98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647" y="5787958"/>
            <a:ext cx="679642" cy="862468"/>
          </a:xfrm>
          <a:prstGeom prst="rect">
            <a:avLst/>
          </a:prstGeom>
        </p:spPr>
      </p:pic>
      <p:pic>
        <p:nvPicPr>
          <p:cNvPr id="6" name="Picture 5">
            <a:extLst>
              <a:ext uri="{FF2B5EF4-FFF2-40B4-BE49-F238E27FC236}">
                <a16:creationId xmlns:a16="http://schemas.microsoft.com/office/drawing/2014/main" id="{C46F383C-5FC4-AC40-8177-1D8D42DCA314}"/>
              </a:ext>
            </a:extLst>
          </p:cNvPr>
          <p:cNvPicPr>
            <a:picLocks noChangeAspect="1"/>
          </p:cNvPicPr>
          <p:nvPr/>
        </p:nvPicPr>
        <p:blipFill>
          <a:blip r:embed="rId5"/>
          <a:stretch>
            <a:fillRect/>
          </a:stretch>
        </p:blipFill>
        <p:spPr>
          <a:xfrm>
            <a:off x="3873102" y="2695902"/>
            <a:ext cx="4445795" cy="1431081"/>
          </a:xfrm>
          <a:prstGeom prst="rect">
            <a:avLst/>
          </a:prstGeom>
        </p:spPr>
      </p:pic>
      <p:sp>
        <p:nvSpPr>
          <p:cNvPr id="8" name="TextBox 7">
            <a:extLst>
              <a:ext uri="{FF2B5EF4-FFF2-40B4-BE49-F238E27FC236}">
                <a16:creationId xmlns:a16="http://schemas.microsoft.com/office/drawing/2014/main" id="{D683F113-2E9A-494F-BC83-82C078794B42}"/>
              </a:ext>
            </a:extLst>
          </p:cNvPr>
          <p:cNvSpPr txBox="1"/>
          <p:nvPr/>
        </p:nvSpPr>
        <p:spPr>
          <a:xfrm>
            <a:off x="3403607" y="4402963"/>
            <a:ext cx="5384786" cy="1384995"/>
          </a:xfrm>
          <a:prstGeom prst="rect">
            <a:avLst/>
          </a:prstGeom>
          <a:noFill/>
        </p:spPr>
        <p:txBody>
          <a:bodyPr wrap="square" rtlCol="0">
            <a:spAutoFit/>
          </a:bodyPr>
          <a:lstStyle/>
          <a:p>
            <a:pPr algn="ctr"/>
            <a:r>
              <a:rPr lang="en-US" sz="2800" spc="300" dirty="0">
                <a:solidFill>
                  <a:srgbClr val="535353"/>
                </a:solidFill>
                <a:latin typeface="Jost* Book" pitchFamily="2" charset="0"/>
                <a:ea typeface="Jost* Book" pitchFamily="2" charset="0"/>
              </a:rPr>
              <a:t>BENEFACTOR</a:t>
            </a:r>
          </a:p>
          <a:p>
            <a:pPr algn="ctr"/>
            <a:r>
              <a:rPr lang="en-US" sz="2800" spc="300" dirty="0">
                <a:solidFill>
                  <a:srgbClr val="535353"/>
                </a:solidFill>
                <a:latin typeface="Jost* Book" pitchFamily="2" charset="0"/>
                <a:ea typeface="Jost* Book" pitchFamily="2" charset="0"/>
              </a:rPr>
              <a:t>INVESTMENT </a:t>
            </a:r>
          </a:p>
          <a:p>
            <a:pPr algn="ctr"/>
            <a:r>
              <a:rPr lang="en-US" sz="2800" spc="300" dirty="0">
                <a:solidFill>
                  <a:srgbClr val="535353"/>
                </a:solidFill>
                <a:latin typeface="Jost* Book" pitchFamily="2" charset="0"/>
                <a:ea typeface="Jost* Book" pitchFamily="2" charset="0"/>
              </a:rPr>
              <a:t>MODEL</a:t>
            </a:r>
          </a:p>
        </p:txBody>
      </p:sp>
      <p:sp>
        <p:nvSpPr>
          <p:cNvPr id="10" name="TextBox 9">
            <a:extLst>
              <a:ext uri="{FF2B5EF4-FFF2-40B4-BE49-F238E27FC236}">
                <a16:creationId xmlns:a16="http://schemas.microsoft.com/office/drawing/2014/main" id="{9391F171-2BA1-2D4D-802F-74FCA25F4F20}"/>
              </a:ext>
            </a:extLst>
          </p:cNvPr>
          <p:cNvSpPr txBox="1"/>
          <p:nvPr/>
        </p:nvSpPr>
        <p:spPr>
          <a:xfrm>
            <a:off x="3403607" y="1402792"/>
            <a:ext cx="5384786" cy="523220"/>
          </a:xfrm>
          <a:prstGeom prst="rect">
            <a:avLst/>
          </a:prstGeom>
          <a:noFill/>
        </p:spPr>
        <p:txBody>
          <a:bodyPr wrap="square" rtlCol="0">
            <a:spAutoFit/>
          </a:bodyPr>
          <a:lstStyle/>
          <a:p>
            <a:pPr algn="ctr"/>
            <a:r>
              <a:rPr lang="en-US" sz="2800" spc="300" dirty="0">
                <a:solidFill>
                  <a:srgbClr val="535353"/>
                </a:solidFill>
                <a:latin typeface="Jost* Book" pitchFamily="2" charset="0"/>
                <a:ea typeface="Jost* Book" pitchFamily="2" charset="0"/>
              </a:rPr>
              <a:t>CPACE</a:t>
            </a:r>
          </a:p>
        </p:txBody>
      </p:sp>
    </p:spTree>
    <p:extLst>
      <p:ext uri="{BB962C8B-B14F-4D97-AF65-F5344CB8AC3E}">
        <p14:creationId xmlns:p14="http://schemas.microsoft.com/office/powerpoint/2010/main" val="158501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B878B9-80BC-0E4D-90F3-435AF5795B3E}"/>
              </a:ext>
            </a:extLst>
          </p:cNvPr>
          <p:cNvSpPr txBox="1"/>
          <p:nvPr/>
        </p:nvSpPr>
        <p:spPr>
          <a:xfrm>
            <a:off x="7504387" y="1466192"/>
            <a:ext cx="2995449" cy="707886"/>
          </a:xfrm>
          <a:prstGeom prst="rect">
            <a:avLst/>
          </a:prstGeom>
          <a:solidFill>
            <a:schemeClr val="bg1">
              <a:alpha val="66000"/>
            </a:schemeClr>
          </a:solidFill>
        </p:spPr>
        <p:txBody>
          <a:bodyPr wrap="square" rtlCol="0">
            <a:spAutoFit/>
          </a:bodyPr>
          <a:lstStyle/>
          <a:p>
            <a:pPr algn="ctr"/>
            <a:r>
              <a:rPr lang="en-US" sz="4000" spc="600" dirty="0">
                <a:latin typeface="Jost* Book" pitchFamily="2" charset="0"/>
                <a:ea typeface="Jost* Book" pitchFamily="2" charset="0"/>
              </a:rPr>
              <a:t>Q&amp;A</a:t>
            </a:r>
          </a:p>
        </p:txBody>
      </p:sp>
    </p:spTree>
    <p:extLst>
      <p:ext uri="{BB962C8B-B14F-4D97-AF65-F5344CB8AC3E}">
        <p14:creationId xmlns:p14="http://schemas.microsoft.com/office/powerpoint/2010/main" val="3696755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F005D8-8157-5E49-AF64-24831AE3913E}"/>
              </a:ext>
            </a:extLst>
          </p:cNvPr>
          <p:cNvSpPr txBox="1"/>
          <p:nvPr/>
        </p:nvSpPr>
        <p:spPr>
          <a:xfrm>
            <a:off x="0" y="48127"/>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600" normalizeH="0" baseline="0" noProof="0" dirty="0">
                <a:ln>
                  <a:noFill/>
                </a:ln>
                <a:solidFill>
                  <a:prstClr val="white"/>
                </a:solidFill>
                <a:effectLst/>
                <a:uLnTx/>
                <a:uFillTx/>
                <a:latin typeface="Jost* Light" pitchFamily="2" charset="0"/>
                <a:ea typeface="Jost* Light" pitchFamily="2" charset="0"/>
                <a:cs typeface="+mn-cs"/>
              </a:rPr>
              <a:t>FOR MORE INFORMATION</a:t>
            </a:r>
          </a:p>
        </p:txBody>
      </p:sp>
      <p:pic>
        <p:nvPicPr>
          <p:cNvPr id="7" name="Picture 6">
            <a:extLst>
              <a:ext uri="{FF2B5EF4-FFF2-40B4-BE49-F238E27FC236}">
                <a16:creationId xmlns:a16="http://schemas.microsoft.com/office/drawing/2014/main" id="{403D174F-4579-3D47-B44B-AABE6B76C5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7184" y="5968098"/>
            <a:ext cx="627742" cy="682328"/>
          </a:xfrm>
          <a:prstGeom prst="rect">
            <a:avLst/>
          </a:prstGeom>
        </p:spPr>
      </p:pic>
      <p:pic>
        <p:nvPicPr>
          <p:cNvPr id="9" name="Picture 8">
            <a:extLst>
              <a:ext uri="{FF2B5EF4-FFF2-40B4-BE49-F238E27FC236}">
                <a16:creationId xmlns:a16="http://schemas.microsoft.com/office/drawing/2014/main" id="{D0C32881-9D76-B345-AC86-7A1B6D7D98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647" y="5787958"/>
            <a:ext cx="679642" cy="862468"/>
          </a:xfrm>
          <a:prstGeom prst="rect">
            <a:avLst/>
          </a:prstGeom>
        </p:spPr>
      </p:pic>
      <p:sp>
        <p:nvSpPr>
          <p:cNvPr id="2" name="TextBox 1">
            <a:extLst>
              <a:ext uri="{FF2B5EF4-FFF2-40B4-BE49-F238E27FC236}">
                <a16:creationId xmlns:a16="http://schemas.microsoft.com/office/drawing/2014/main" id="{9767605E-F82A-974D-8802-45B1C16C6BCE}"/>
              </a:ext>
            </a:extLst>
          </p:cNvPr>
          <p:cNvSpPr txBox="1"/>
          <p:nvPr/>
        </p:nvSpPr>
        <p:spPr>
          <a:xfrm>
            <a:off x="1854926" y="4303139"/>
            <a:ext cx="4240925" cy="1200329"/>
          </a:xfrm>
          <a:prstGeom prst="rect">
            <a:avLst/>
          </a:prstGeom>
          <a:noFill/>
        </p:spPr>
        <p:txBody>
          <a:bodyPr wrap="square" rtlCol="0">
            <a:spAutoFit/>
          </a:bodyPr>
          <a:lstStyle/>
          <a:p>
            <a:pPr algn="ctr"/>
            <a:r>
              <a:rPr lang="en-US" dirty="0">
                <a:latin typeface="Jost* Light" pitchFamily="2" charset="0"/>
                <a:ea typeface="Jost* Light" pitchFamily="2" charset="0"/>
              </a:rPr>
              <a:t>DAVID ADAMIAN</a:t>
            </a:r>
          </a:p>
          <a:p>
            <a:pPr algn="ctr"/>
            <a:r>
              <a:rPr lang="en-US" dirty="0">
                <a:latin typeface="Jost* Light" pitchFamily="2" charset="0"/>
                <a:ea typeface="Jost* Light" pitchFamily="2" charset="0"/>
              </a:rPr>
              <a:t>President &amp; CEO, GreenerU</a:t>
            </a:r>
          </a:p>
          <a:p>
            <a:pPr algn="ctr"/>
            <a:r>
              <a:rPr lang="en-US" dirty="0">
                <a:latin typeface="Jost* Light" pitchFamily="2" charset="0"/>
                <a:ea typeface="Jost* Light" pitchFamily="2" charset="0"/>
              </a:rPr>
              <a:t>617-905-7589</a:t>
            </a:r>
          </a:p>
          <a:p>
            <a:pPr algn="ctr"/>
            <a:r>
              <a:rPr lang="en-US" dirty="0" err="1">
                <a:latin typeface="Jost* Light" pitchFamily="2" charset="0"/>
                <a:ea typeface="Jost* Light" pitchFamily="2" charset="0"/>
              </a:rPr>
              <a:t>david.a@greeneru.com</a:t>
            </a:r>
            <a:endParaRPr lang="en-US" dirty="0">
              <a:latin typeface="Jost* Light" pitchFamily="2" charset="0"/>
              <a:ea typeface="Jost* Light" pitchFamily="2" charset="0"/>
            </a:endParaRPr>
          </a:p>
        </p:txBody>
      </p:sp>
      <p:sp>
        <p:nvSpPr>
          <p:cNvPr id="8" name="TextBox 7">
            <a:extLst>
              <a:ext uri="{FF2B5EF4-FFF2-40B4-BE49-F238E27FC236}">
                <a16:creationId xmlns:a16="http://schemas.microsoft.com/office/drawing/2014/main" id="{54C20F2E-1380-334D-8F5D-5ED017CAF066}"/>
              </a:ext>
            </a:extLst>
          </p:cNvPr>
          <p:cNvSpPr txBox="1"/>
          <p:nvPr/>
        </p:nvSpPr>
        <p:spPr>
          <a:xfrm>
            <a:off x="6095851" y="4303139"/>
            <a:ext cx="4240925" cy="1200329"/>
          </a:xfrm>
          <a:prstGeom prst="rect">
            <a:avLst/>
          </a:prstGeom>
          <a:noFill/>
        </p:spPr>
        <p:txBody>
          <a:bodyPr wrap="square" rtlCol="0">
            <a:spAutoFit/>
          </a:bodyPr>
          <a:lstStyle/>
          <a:p>
            <a:pPr algn="ctr"/>
            <a:r>
              <a:rPr lang="en-US" dirty="0">
                <a:latin typeface="Jost* Light" pitchFamily="2" charset="0"/>
                <a:ea typeface="Jost* Light" pitchFamily="2" charset="0"/>
              </a:rPr>
              <a:t>BILL NICKERSON</a:t>
            </a:r>
          </a:p>
          <a:p>
            <a:pPr algn="ctr"/>
            <a:r>
              <a:rPr lang="en-US" dirty="0">
                <a:latin typeface="Jost* Light" pitchFamily="2" charset="0"/>
                <a:ea typeface="Jost* Light" pitchFamily="2" charset="0"/>
              </a:rPr>
              <a:t>Executive Director, BIDFA</a:t>
            </a:r>
          </a:p>
          <a:p>
            <a:pPr algn="ctr"/>
            <a:r>
              <a:rPr lang="en-US" dirty="0">
                <a:latin typeface="Jost* Light" pitchFamily="2" charset="0"/>
                <a:ea typeface="Jost* Light" pitchFamily="2" charset="0"/>
              </a:rPr>
              <a:t>617-918-6262</a:t>
            </a:r>
          </a:p>
          <a:p>
            <a:pPr algn="ctr"/>
            <a:r>
              <a:rPr lang="en-US" dirty="0" err="1">
                <a:latin typeface="Jost* Light" pitchFamily="2" charset="0"/>
                <a:ea typeface="Jost* Light" pitchFamily="2" charset="0"/>
              </a:rPr>
              <a:t>bill.nickerson@boston.gov</a:t>
            </a:r>
            <a:endParaRPr lang="en-US" dirty="0">
              <a:latin typeface="Jost* Light" pitchFamily="2" charset="0"/>
              <a:ea typeface="Jost* Light" pitchFamily="2" charset="0"/>
            </a:endParaRPr>
          </a:p>
        </p:txBody>
      </p:sp>
      <p:pic>
        <p:nvPicPr>
          <p:cNvPr id="4" name="Picture 3">
            <a:extLst>
              <a:ext uri="{FF2B5EF4-FFF2-40B4-BE49-F238E27FC236}">
                <a16:creationId xmlns:a16="http://schemas.microsoft.com/office/drawing/2014/main" id="{553B6FFD-DB3C-F145-83DB-04FB70DB9C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02146" y="1513766"/>
            <a:ext cx="2028333" cy="2591281"/>
          </a:xfrm>
          <a:prstGeom prst="rect">
            <a:avLst/>
          </a:prstGeom>
        </p:spPr>
      </p:pic>
      <p:pic>
        <p:nvPicPr>
          <p:cNvPr id="11" name="Picture 10">
            <a:extLst>
              <a:ext uri="{FF2B5EF4-FFF2-40B4-BE49-F238E27FC236}">
                <a16:creationId xmlns:a16="http://schemas.microsoft.com/office/drawing/2014/main" id="{E8D507D4-7F37-9A4B-864F-D0C7DB890D21}"/>
              </a:ext>
            </a:extLst>
          </p:cNvPr>
          <p:cNvPicPr>
            <a:picLocks noChangeAspect="1"/>
          </p:cNvPicPr>
          <p:nvPr/>
        </p:nvPicPr>
        <p:blipFill rotWithShape="1">
          <a:blip r:embed="rId6"/>
          <a:srcRect l="10041" t="249" r="48555" b="7084"/>
          <a:stretch/>
        </p:blipFill>
        <p:spPr>
          <a:xfrm>
            <a:off x="2961221" y="1513765"/>
            <a:ext cx="2028333" cy="2591281"/>
          </a:xfrm>
          <a:prstGeom prst="rect">
            <a:avLst/>
          </a:prstGeom>
        </p:spPr>
      </p:pic>
      <p:pic>
        <p:nvPicPr>
          <p:cNvPr id="10" name="Picture 9">
            <a:extLst>
              <a:ext uri="{FF2B5EF4-FFF2-40B4-BE49-F238E27FC236}">
                <a16:creationId xmlns:a16="http://schemas.microsoft.com/office/drawing/2014/main" id="{35A310FE-D3BE-894D-BD60-C14DA2280DFB}"/>
              </a:ext>
            </a:extLst>
          </p:cNvPr>
          <p:cNvPicPr>
            <a:picLocks noChangeAspect="1"/>
          </p:cNvPicPr>
          <p:nvPr/>
        </p:nvPicPr>
        <p:blipFill rotWithShape="1">
          <a:blip r:embed="rId7"/>
          <a:srcRect l="23389" r="33825"/>
          <a:stretch/>
        </p:blipFill>
        <p:spPr>
          <a:xfrm>
            <a:off x="2960676" y="1513767"/>
            <a:ext cx="2029423" cy="2590086"/>
          </a:xfrm>
          <a:prstGeom prst="rect">
            <a:avLst/>
          </a:prstGeom>
        </p:spPr>
      </p:pic>
    </p:spTree>
    <p:extLst>
      <p:ext uri="{BB962C8B-B14F-4D97-AF65-F5344CB8AC3E}">
        <p14:creationId xmlns:p14="http://schemas.microsoft.com/office/powerpoint/2010/main" val="1355581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8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F309AC-A38F-AB46-92D9-64564BBE2654}"/>
              </a:ext>
            </a:extLst>
          </p:cNvPr>
          <p:cNvSpPr/>
          <p:nvPr/>
        </p:nvSpPr>
        <p:spPr>
          <a:xfrm>
            <a:off x="811095" y="3529601"/>
            <a:ext cx="5179801" cy="1631216"/>
          </a:xfrm>
          <a:prstGeom prst="rect">
            <a:avLst/>
          </a:prstGeom>
        </p:spPr>
        <p:txBody>
          <a:bodyPr wrap="square">
            <a:spAutoFit/>
          </a:bodyPr>
          <a:lstStyle/>
          <a:p>
            <a:r>
              <a:rPr lang="en-US" sz="2000" dirty="0">
                <a:latin typeface="Jost* Light" pitchFamily="2" charset="0"/>
                <a:ea typeface="Jost* Light" pitchFamily="2" charset="0"/>
              </a:rPr>
              <a:t>The Boston Industrial Development Financing Authority (BIDFA) promotes economic growth and employment in the City of Boston by issuing bonds that finance the capital needs of the city’s businesses and institutions.</a:t>
            </a:r>
          </a:p>
        </p:txBody>
      </p:sp>
      <p:pic>
        <p:nvPicPr>
          <p:cNvPr id="5" name="Picture 4">
            <a:extLst>
              <a:ext uri="{FF2B5EF4-FFF2-40B4-BE49-F238E27FC236}">
                <a16:creationId xmlns:a16="http://schemas.microsoft.com/office/drawing/2014/main" id="{41E2CD3A-16FD-044C-A25A-0D3D50F0E0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1095" y="1446924"/>
            <a:ext cx="4433176" cy="1835765"/>
          </a:xfrm>
          <a:prstGeom prst="rect">
            <a:avLst/>
          </a:prstGeom>
        </p:spPr>
      </p:pic>
    </p:spTree>
    <p:extLst>
      <p:ext uri="{BB962C8B-B14F-4D97-AF65-F5344CB8AC3E}">
        <p14:creationId xmlns:p14="http://schemas.microsoft.com/office/powerpoint/2010/main" val="1830407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42744-EA36-F240-A52C-8B291ED412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7184" y="5968098"/>
            <a:ext cx="627742" cy="682328"/>
          </a:xfrm>
          <a:prstGeom prst="rect">
            <a:avLst/>
          </a:prstGeom>
        </p:spPr>
      </p:pic>
      <p:sp>
        <p:nvSpPr>
          <p:cNvPr id="5" name="TextBox 4">
            <a:extLst>
              <a:ext uri="{FF2B5EF4-FFF2-40B4-BE49-F238E27FC236}">
                <a16:creationId xmlns:a16="http://schemas.microsoft.com/office/drawing/2014/main" id="{53C9A86C-9AC6-0F45-98A4-644222A6B91E}"/>
              </a:ext>
            </a:extLst>
          </p:cNvPr>
          <p:cNvSpPr txBox="1"/>
          <p:nvPr/>
        </p:nvSpPr>
        <p:spPr>
          <a:xfrm>
            <a:off x="0" y="26126"/>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300" normalizeH="0" baseline="0" noProof="0" dirty="0">
                <a:ln>
                  <a:noFill/>
                </a:ln>
                <a:solidFill>
                  <a:prstClr val="white"/>
                </a:solidFill>
                <a:effectLst/>
                <a:uLnTx/>
                <a:uFillTx/>
                <a:latin typeface="Jost* Light" pitchFamily="2" charset="0"/>
                <a:ea typeface="Jost* Light" pitchFamily="2" charset="0"/>
                <a:cs typeface="+mn-cs"/>
              </a:rPr>
              <a:t>BOSTON CLIMATE ACTION PLAN</a:t>
            </a:r>
          </a:p>
        </p:txBody>
      </p:sp>
      <p:sp>
        <p:nvSpPr>
          <p:cNvPr id="7" name="TextBox 6">
            <a:extLst>
              <a:ext uri="{FF2B5EF4-FFF2-40B4-BE49-F238E27FC236}">
                <a16:creationId xmlns:a16="http://schemas.microsoft.com/office/drawing/2014/main" id="{872A1AAB-382F-4D44-ABBB-61D9C2EBA662}"/>
              </a:ext>
            </a:extLst>
          </p:cNvPr>
          <p:cNvSpPr txBox="1"/>
          <p:nvPr/>
        </p:nvSpPr>
        <p:spPr>
          <a:xfrm>
            <a:off x="5161279" y="1468849"/>
            <a:ext cx="675385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In 2019, Boston updated its climate action plan, identifying how it will reach the mayor’s goals for greenhouse-gas emissions reductions.</a:t>
            </a:r>
          </a:p>
        </p:txBody>
      </p:sp>
      <p:pic>
        <p:nvPicPr>
          <p:cNvPr id="8" name="Picture 7">
            <a:extLst>
              <a:ext uri="{FF2B5EF4-FFF2-40B4-BE49-F238E27FC236}">
                <a16:creationId xmlns:a16="http://schemas.microsoft.com/office/drawing/2014/main" id="{2B9CDB59-9E13-4940-A9A9-1444CAC369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647" y="5787958"/>
            <a:ext cx="679642" cy="862468"/>
          </a:xfrm>
          <a:prstGeom prst="rect">
            <a:avLst/>
          </a:prstGeom>
        </p:spPr>
      </p:pic>
      <p:pic>
        <p:nvPicPr>
          <p:cNvPr id="6" name="Picture 5">
            <a:extLst>
              <a:ext uri="{FF2B5EF4-FFF2-40B4-BE49-F238E27FC236}">
                <a16:creationId xmlns:a16="http://schemas.microsoft.com/office/drawing/2014/main" id="{86E4C3BD-304B-234F-ACFA-DAB8AE3CA42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40045" y="2904165"/>
            <a:ext cx="7375088" cy="2635267"/>
          </a:xfrm>
          <a:prstGeom prst="rect">
            <a:avLst/>
          </a:prstGeom>
        </p:spPr>
      </p:pic>
      <p:pic>
        <p:nvPicPr>
          <p:cNvPr id="1028" name="Picture 4">
            <a:extLst>
              <a:ext uri="{FF2B5EF4-FFF2-40B4-BE49-F238E27FC236}">
                <a16:creationId xmlns:a16="http://schemas.microsoft.com/office/drawing/2014/main" id="{1A126BAD-2035-427E-9EA9-7A80FC4E21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444" y="957874"/>
            <a:ext cx="3648601" cy="4724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735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7CF508-1137-BA4A-BC44-B7FE2ADB79C3}"/>
              </a:ext>
            </a:extLst>
          </p:cNvPr>
          <p:cNvPicPr>
            <a:picLocks noChangeAspect="1"/>
          </p:cNvPicPr>
          <p:nvPr/>
        </p:nvPicPr>
        <p:blipFill>
          <a:blip r:embed="rId3">
            <a:alphaModFix/>
          </a:blip>
          <a:stretch>
            <a:fillRect/>
          </a:stretch>
        </p:blipFill>
        <p:spPr>
          <a:xfrm>
            <a:off x="4666593" y="1344878"/>
            <a:ext cx="7153636" cy="4443079"/>
          </a:xfrm>
          <a:prstGeom prst="rect">
            <a:avLst/>
          </a:prstGeom>
        </p:spPr>
      </p:pic>
      <p:pic>
        <p:nvPicPr>
          <p:cNvPr id="3" name="Picture 2">
            <a:extLst>
              <a:ext uri="{FF2B5EF4-FFF2-40B4-BE49-F238E27FC236}">
                <a16:creationId xmlns:a16="http://schemas.microsoft.com/office/drawing/2014/main" id="{44D42744-EA36-F240-A52C-8B291ED412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7184" y="5968098"/>
            <a:ext cx="627742" cy="682328"/>
          </a:xfrm>
          <a:prstGeom prst="rect">
            <a:avLst/>
          </a:prstGeom>
        </p:spPr>
      </p:pic>
      <p:sp>
        <p:nvSpPr>
          <p:cNvPr id="5" name="TextBox 4">
            <a:extLst>
              <a:ext uri="{FF2B5EF4-FFF2-40B4-BE49-F238E27FC236}">
                <a16:creationId xmlns:a16="http://schemas.microsoft.com/office/drawing/2014/main" id="{53C9A86C-9AC6-0F45-98A4-644222A6B91E}"/>
              </a:ext>
            </a:extLst>
          </p:cNvPr>
          <p:cNvSpPr txBox="1"/>
          <p:nvPr/>
        </p:nvSpPr>
        <p:spPr>
          <a:xfrm>
            <a:off x="0" y="26126"/>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300" normalizeH="0" baseline="0" noProof="0" dirty="0">
                <a:ln>
                  <a:noFill/>
                </a:ln>
                <a:solidFill>
                  <a:prstClr val="white"/>
                </a:solidFill>
                <a:effectLst/>
                <a:uLnTx/>
                <a:uFillTx/>
                <a:latin typeface="Jost* Light" pitchFamily="2" charset="0"/>
                <a:ea typeface="Jost* Light" pitchFamily="2" charset="0"/>
                <a:cs typeface="+mn-cs"/>
              </a:rPr>
              <a:t>BERDO</a:t>
            </a:r>
          </a:p>
        </p:txBody>
      </p:sp>
      <p:sp>
        <p:nvSpPr>
          <p:cNvPr id="7" name="TextBox 6">
            <a:extLst>
              <a:ext uri="{FF2B5EF4-FFF2-40B4-BE49-F238E27FC236}">
                <a16:creationId xmlns:a16="http://schemas.microsoft.com/office/drawing/2014/main" id="{872A1AAB-382F-4D44-ABBB-61D9C2EBA662}"/>
              </a:ext>
            </a:extLst>
          </p:cNvPr>
          <p:cNvSpPr txBox="1"/>
          <p:nvPr/>
        </p:nvSpPr>
        <p:spPr>
          <a:xfrm>
            <a:off x="580144" y="1777345"/>
            <a:ext cx="3250877"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The Building Energy Reporting and Disclosure Ordinance (BERDO) is Boston’s municipal legislation requiring that building owners report annual energy and water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It further requires buildings to complete a major energy savings action or energy assessment every five years.</a:t>
            </a:r>
          </a:p>
        </p:txBody>
      </p:sp>
      <p:pic>
        <p:nvPicPr>
          <p:cNvPr id="8" name="Picture 7">
            <a:extLst>
              <a:ext uri="{FF2B5EF4-FFF2-40B4-BE49-F238E27FC236}">
                <a16:creationId xmlns:a16="http://schemas.microsoft.com/office/drawing/2014/main" id="{2B9CDB59-9E13-4940-A9A9-1444CAC369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6647" y="5787958"/>
            <a:ext cx="679642" cy="862468"/>
          </a:xfrm>
          <a:prstGeom prst="rect">
            <a:avLst/>
          </a:prstGeom>
        </p:spPr>
      </p:pic>
      <p:sp>
        <p:nvSpPr>
          <p:cNvPr id="2" name="Rectangle 1">
            <a:extLst>
              <a:ext uri="{FF2B5EF4-FFF2-40B4-BE49-F238E27FC236}">
                <a16:creationId xmlns:a16="http://schemas.microsoft.com/office/drawing/2014/main" id="{E6FBF6EF-580E-3A4A-AF23-26DCF625A368}"/>
              </a:ext>
            </a:extLst>
          </p:cNvPr>
          <p:cNvSpPr/>
          <p:nvPr/>
        </p:nvSpPr>
        <p:spPr>
          <a:xfrm>
            <a:off x="5408245" y="1889787"/>
            <a:ext cx="5659148" cy="3423191"/>
          </a:xfrm>
          <a:prstGeom prst="rect">
            <a:avLst/>
          </a:prstGeom>
          <a:solidFill>
            <a:schemeClr val="bg1">
              <a:alpha val="8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Jost* BookItalic" pitchFamily="2" charset="0"/>
                <a:ea typeface="Jost* BookItalic" pitchFamily="2" charset="0"/>
                <a:cs typeface="+mn-cs"/>
              </a:rPr>
              <a:t>In 2020, BERDO requires the following portfolios to report their annual energy and water usage for January 1, 2019 - December 31,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Jost* BookItalic" pitchFamily="2" charset="0"/>
              <a:ea typeface="Jost* BookItalic" pitchFamily="2" charset="0"/>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Jost* BookItalic" pitchFamily="2" charset="0"/>
                <a:ea typeface="Jost* BookItalic" pitchFamily="2" charset="0"/>
                <a:cs typeface="+mn-cs"/>
              </a:rPr>
              <a:t>Nonresidential buildings that are 35,000 square feet or larger</a:t>
            </a:r>
            <a:br>
              <a:rPr kumimoji="0" lang="en-US" sz="1800" b="0" i="1" u="none" strike="noStrike" kern="1200" cap="none" spc="0" normalizeH="0" baseline="0" noProof="0" dirty="0">
                <a:ln>
                  <a:noFill/>
                </a:ln>
                <a:solidFill>
                  <a:prstClr val="black"/>
                </a:solidFill>
                <a:effectLst/>
                <a:uLnTx/>
                <a:uFillTx/>
                <a:latin typeface="Jost* BookItalic" pitchFamily="2" charset="0"/>
                <a:ea typeface="Jost* BookItalic" pitchFamily="2" charset="0"/>
                <a:cs typeface="+mn-cs"/>
              </a:rPr>
            </a:br>
            <a:endParaRPr kumimoji="0" lang="en-US" sz="1800" b="0" i="1" u="none" strike="noStrike" kern="1200" cap="none" spc="0" normalizeH="0" baseline="0" noProof="0" dirty="0">
              <a:ln>
                <a:noFill/>
              </a:ln>
              <a:solidFill>
                <a:prstClr val="black"/>
              </a:solidFill>
              <a:effectLst/>
              <a:uLnTx/>
              <a:uFillTx/>
              <a:latin typeface="Jost* BookItalic" pitchFamily="2" charset="0"/>
              <a:ea typeface="Jost* BookItalic" pitchFamily="2" charset="0"/>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Jost* BookItalic" pitchFamily="2" charset="0"/>
                <a:ea typeface="Jost* BookItalic" pitchFamily="2" charset="0"/>
                <a:cs typeface="+mn-cs"/>
              </a:rPr>
              <a:t>Residential buildings that are 35,000 square feet or larger, or have 35 or more units</a:t>
            </a:r>
            <a:br>
              <a:rPr kumimoji="0" lang="en-US" sz="1800" b="0" i="1" u="none" strike="noStrike" kern="1200" cap="none" spc="0" normalizeH="0" baseline="0" noProof="0" dirty="0">
                <a:ln>
                  <a:noFill/>
                </a:ln>
                <a:solidFill>
                  <a:prstClr val="black"/>
                </a:solidFill>
                <a:effectLst/>
                <a:uLnTx/>
                <a:uFillTx/>
                <a:latin typeface="Jost* BookItalic" pitchFamily="2" charset="0"/>
                <a:ea typeface="Jost* BookItalic" pitchFamily="2" charset="0"/>
                <a:cs typeface="+mn-cs"/>
              </a:rPr>
            </a:br>
            <a:endParaRPr kumimoji="0" lang="en-US" sz="1800" b="0" i="1" u="none" strike="noStrike" kern="1200" cap="none" spc="0" normalizeH="0" baseline="0" noProof="0" dirty="0">
              <a:ln>
                <a:noFill/>
              </a:ln>
              <a:solidFill>
                <a:prstClr val="black"/>
              </a:solidFill>
              <a:effectLst/>
              <a:uLnTx/>
              <a:uFillTx/>
              <a:latin typeface="Jost* BookItalic" pitchFamily="2" charset="0"/>
              <a:ea typeface="Jost* BookItalic" pitchFamily="2" charset="0"/>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Jost* BookItalic" pitchFamily="2" charset="0"/>
                <a:ea typeface="Jost* BookItalic" pitchFamily="2" charset="0"/>
                <a:cs typeface="+mn-cs"/>
              </a:rPr>
              <a:t>Any parcel with multiple buildings that sum to 100,000 square feet or 100 units</a:t>
            </a:r>
          </a:p>
        </p:txBody>
      </p:sp>
    </p:spTree>
    <p:extLst>
      <p:ext uri="{BB962C8B-B14F-4D97-AF65-F5344CB8AC3E}">
        <p14:creationId xmlns:p14="http://schemas.microsoft.com/office/powerpoint/2010/main" val="3075904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42744-EA36-F240-A52C-8B291ED412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7184" y="5968098"/>
            <a:ext cx="627742" cy="682328"/>
          </a:xfrm>
          <a:prstGeom prst="rect">
            <a:avLst/>
          </a:prstGeom>
        </p:spPr>
      </p:pic>
      <p:sp>
        <p:nvSpPr>
          <p:cNvPr id="5" name="TextBox 4">
            <a:extLst>
              <a:ext uri="{FF2B5EF4-FFF2-40B4-BE49-F238E27FC236}">
                <a16:creationId xmlns:a16="http://schemas.microsoft.com/office/drawing/2014/main" id="{53C9A86C-9AC6-0F45-98A4-644222A6B91E}"/>
              </a:ext>
            </a:extLst>
          </p:cNvPr>
          <p:cNvSpPr txBox="1"/>
          <p:nvPr/>
        </p:nvSpPr>
        <p:spPr>
          <a:xfrm>
            <a:off x="0" y="26126"/>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300" normalizeH="0" baseline="0" noProof="0" dirty="0">
                <a:ln>
                  <a:noFill/>
                </a:ln>
                <a:solidFill>
                  <a:prstClr val="white"/>
                </a:solidFill>
                <a:effectLst/>
                <a:uLnTx/>
                <a:uFillTx/>
                <a:latin typeface="Jost* Light" pitchFamily="2" charset="0"/>
                <a:ea typeface="Jost* Light" pitchFamily="2" charset="0"/>
                <a:cs typeface="+mn-cs"/>
              </a:rPr>
              <a:t>BERDO UPDATE</a:t>
            </a:r>
          </a:p>
        </p:txBody>
      </p:sp>
      <p:pic>
        <p:nvPicPr>
          <p:cNvPr id="8" name="Picture 7">
            <a:extLst>
              <a:ext uri="{FF2B5EF4-FFF2-40B4-BE49-F238E27FC236}">
                <a16:creationId xmlns:a16="http://schemas.microsoft.com/office/drawing/2014/main" id="{2B9CDB59-9E13-4940-A9A9-1444CAC369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647" y="5787958"/>
            <a:ext cx="679642" cy="862468"/>
          </a:xfrm>
          <a:prstGeom prst="rect">
            <a:avLst/>
          </a:prstGeom>
        </p:spPr>
      </p:pic>
      <p:pic>
        <p:nvPicPr>
          <p:cNvPr id="6" name="Picture 5">
            <a:extLst>
              <a:ext uri="{FF2B5EF4-FFF2-40B4-BE49-F238E27FC236}">
                <a16:creationId xmlns:a16="http://schemas.microsoft.com/office/drawing/2014/main" id="{4B8957D6-66EE-4BA7-9E20-0173D9F40CC3}"/>
              </a:ext>
            </a:extLst>
          </p:cNvPr>
          <p:cNvPicPr>
            <a:picLocks noChangeAspect="1"/>
          </p:cNvPicPr>
          <p:nvPr/>
        </p:nvPicPr>
        <p:blipFill>
          <a:blip r:embed="rId5"/>
          <a:stretch>
            <a:fillRect/>
          </a:stretch>
        </p:blipFill>
        <p:spPr>
          <a:xfrm>
            <a:off x="524653" y="764112"/>
            <a:ext cx="11047751" cy="5053231"/>
          </a:xfrm>
          <a:prstGeom prst="rect">
            <a:avLst/>
          </a:prstGeom>
        </p:spPr>
      </p:pic>
    </p:spTree>
    <p:extLst>
      <p:ext uri="{BB962C8B-B14F-4D97-AF65-F5344CB8AC3E}">
        <p14:creationId xmlns:p14="http://schemas.microsoft.com/office/powerpoint/2010/main" val="3703216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42744-EA36-F240-A52C-8B291ED412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7184" y="5968098"/>
            <a:ext cx="627742" cy="682328"/>
          </a:xfrm>
          <a:prstGeom prst="rect">
            <a:avLst/>
          </a:prstGeom>
        </p:spPr>
      </p:pic>
      <p:sp>
        <p:nvSpPr>
          <p:cNvPr id="5" name="TextBox 4">
            <a:extLst>
              <a:ext uri="{FF2B5EF4-FFF2-40B4-BE49-F238E27FC236}">
                <a16:creationId xmlns:a16="http://schemas.microsoft.com/office/drawing/2014/main" id="{53C9A86C-9AC6-0F45-98A4-644222A6B91E}"/>
              </a:ext>
            </a:extLst>
          </p:cNvPr>
          <p:cNvSpPr txBox="1"/>
          <p:nvPr/>
        </p:nvSpPr>
        <p:spPr>
          <a:xfrm>
            <a:off x="0" y="26126"/>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300" normalizeH="0" baseline="0" noProof="0" dirty="0">
                <a:ln>
                  <a:noFill/>
                </a:ln>
                <a:solidFill>
                  <a:prstClr val="white"/>
                </a:solidFill>
                <a:effectLst/>
                <a:uLnTx/>
                <a:uFillTx/>
                <a:latin typeface="Jost* Light" pitchFamily="2" charset="0"/>
                <a:ea typeface="Jost* Light" pitchFamily="2" charset="0"/>
                <a:cs typeface="+mn-cs"/>
              </a:rPr>
              <a:t>EMISSIONS REDUCTION OPTIONS</a:t>
            </a:r>
          </a:p>
        </p:txBody>
      </p:sp>
      <p:pic>
        <p:nvPicPr>
          <p:cNvPr id="1026" name="Picture 2" descr="https://lh3.googleusercontent.com/wehkM_s3c0coZe1iuyIgH1GRlfopEf9-NBk-pA0k6KlgzIcEzPiSBBWxchYNE-tf2jIoFHMANmbxTkMugfc9_B8aOtZaOWv_iVqvMB58HTV04cVzLSuIwgiDnH-P4vE90dz6smHV">
            <a:extLst>
              <a:ext uri="{FF2B5EF4-FFF2-40B4-BE49-F238E27FC236}">
                <a16:creationId xmlns:a16="http://schemas.microsoft.com/office/drawing/2014/main" id="{EFD7D5B8-153E-704B-9B03-F8E548E5010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38406" y="1135406"/>
            <a:ext cx="7370931" cy="48326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72A1AAB-382F-4D44-ABBB-61D9C2EBA662}"/>
              </a:ext>
            </a:extLst>
          </p:cNvPr>
          <p:cNvSpPr txBox="1"/>
          <p:nvPr/>
        </p:nvSpPr>
        <p:spPr>
          <a:xfrm>
            <a:off x="580144" y="1777345"/>
            <a:ext cx="325087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There are three basic paths to reducing greenhouse gas emissions within institutions responsible for owning and operating buildings: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reduce demand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buy cleaner supply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purchase offsets</a:t>
            </a:r>
          </a:p>
        </p:txBody>
      </p:sp>
      <p:pic>
        <p:nvPicPr>
          <p:cNvPr id="8" name="Picture 7">
            <a:extLst>
              <a:ext uri="{FF2B5EF4-FFF2-40B4-BE49-F238E27FC236}">
                <a16:creationId xmlns:a16="http://schemas.microsoft.com/office/drawing/2014/main" id="{2B9CDB59-9E13-4940-A9A9-1444CAC369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6647" y="5787958"/>
            <a:ext cx="679642" cy="862468"/>
          </a:xfrm>
          <a:prstGeom prst="rect">
            <a:avLst/>
          </a:prstGeom>
        </p:spPr>
      </p:pic>
    </p:spTree>
    <p:extLst>
      <p:ext uri="{BB962C8B-B14F-4D97-AF65-F5344CB8AC3E}">
        <p14:creationId xmlns:p14="http://schemas.microsoft.com/office/powerpoint/2010/main" val="4117849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42744-EA36-F240-A52C-8B291ED412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7184" y="5968098"/>
            <a:ext cx="627742" cy="682328"/>
          </a:xfrm>
          <a:prstGeom prst="rect">
            <a:avLst/>
          </a:prstGeom>
        </p:spPr>
      </p:pic>
      <p:sp>
        <p:nvSpPr>
          <p:cNvPr id="5" name="TextBox 4">
            <a:extLst>
              <a:ext uri="{FF2B5EF4-FFF2-40B4-BE49-F238E27FC236}">
                <a16:creationId xmlns:a16="http://schemas.microsoft.com/office/drawing/2014/main" id="{53C9A86C-9AC6-0F45-98A4-644222A6B91E}"/>
              </a:ext>
            </a:extLst>
          </p:cNvPr>
          <p:cNvSpPr txBox="1"/>
          <p:nvPr/>
        </p:nvSpPr>
        <p:spPr>
          <a:xfrm>
            <a:off x="0" y="26126"/>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300" normalizeH="0" baseline="0" noProof="0" dirty="0">
                <a:ln>
                  <a:noFill/>
                </a:ln>
                <a:solidFill>
                  <a:prstClr val="white"/>
                </a:solidFill>
                <a:effectLst/>
                <a:uLnTx/>
                <a:uFillTx/>
                <a:latin typeface="Jost* Light" pitchFamily="2" charset="0"/>
                <a:ea typeface="Jost* Light" pitchFamily="2" charset="0"/>
                <a:cs typeface="+mn-cs"/>
              </a:rPr>
              <a:t>DEMAND REDUCTION</a:t>
            </a:r>
          </a:p>
        </p:txBody>
      </p:sp>
      <p:sp>
        <p:nvSpPr>
          <p:cNvPr id="7" name="TextBox 6">
            <a:extLst>
              <a:ext uri="{FF2B5EF4-FFF2-40B4-BE49-F238E27FC236}">
                <a16:creationId xmlns:a16="http://schemas.microsoft.com/office/drawing/2014/main" id="{872A1AAB-382F-4D44-ABBB-61D9C2EBA662}"/>
              </a:ext>
            </a:extLst>
          </p:cNvPr>
          <p:cNvSpPr txBox="1"/>
          <p:nvPr/>
        </p:nvSpPr>
        <p:spPr>
          <a:xfrm>
            <a:off x="580144" y="1777345"/>
            <a:ext cx="325087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First and foremost, limiting </a:t>
            </a:r>
            <a:r>
              <a:rPr lang="en-US" sz="2000" dirty="0">
                <a:solidFill>
                  <a:prstClr val="black"/>
                </a:solidFill>
                <a:latin typeface="Jost* Light" pitchFamily="2" charset="0"/>
                <a:ea typeface="Jost* Light" pitchFamily="2" charset="0"/>
              </a:rPr>
              <a:t>or </a:t>
            </a: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reducing demand—i.e., requiring less energy to operate facilities—is the first step toward climate or carbon neutrality.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Jost* Light" pitchFamily="2" charset="0"/>
              <a:ea typeface="Jost* Ligh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Demand reduction can include building equipment upgrades and optimization.</a:t>
            </a:r>
          </a:p>
        </p:txBody>
      </p:sp>
      <p:pic>
        <p:nvPicPr>
          <p:cNvPr id="8" name="Picture 7">
            <a:extLst>
              <a:ext uri="{FF2B5EF4-FFF2-40B4-BE49-F238E27FC236}">
                <a16:creationId xmlns:a16="http://schemas.microsoft.com/office/drawing/2014/main" id="{2B9CDB59-9E13-4940-A9A9-1444CAC369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647" y="5787958"/>
            <a:ext cx="679642" cy="862468"/>
          </a:xfrm>
          <a:prstGeom prst="rect">
            <a:avLst/>
          </a:prstGeom>
        </p:spPr>
      </p:pic>
      <p:pic>
        <p:nvPicPr>
          <p:cNvPr id="6" name="Picture 5">
            <a:extLst>
              <a:ext uri="{FF2B5EF4-FFF2-40B4-BE49-F238E27FC236}">
                <a16:creationId xmlns:a16="http://schemas.microsoft.com/office/drawing/2014/main" id="{56E55F64-DAAF-6047-9F8B-6AA48D1B7A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346021" y="1603924"/>
            <a:ext cx="2370083" cy="2220651"/>
          </a:xfrm>
          <a:prstGeom prst="rect">
            <a:avLst/>
          </a:prstGeom>
        </p:spPr>
      </p:pic>
      <p:sp>
        <p:nvSpPr>
          <p:cNvPr id="2" name="TextBox 1">
            <a:extLst>
              <a:ext uri="{FF2B5EF4-FFF2-40B4-BE49-F238E27FC236}">
                <a16:creationId xmlns:a16="http://schemas.microsoft.com/office/drawing/2014/main" id="{C126C9F5-8D37-BB48-AFAD-AEF655824304}"/>
              </a:ext>
            </a:extLst>
          </p:cNvPr>
          <p:cNvSpPr txBox="1"/>
          <p:nvPr/>
        </p:nvSpPr>
        <p:spPr>
          <a:xfrm>
            <a:off x="4598271" y="4099035"/>
            <a:ext cx="1860330" cy="461665"/>
          </a:xfrm>
          <a:prstGeom prst="rect">
            <a:avLst/>
          </a:prstGeom>
          <a:noFill/>
        </p:spPr>
        <p:txBody>
          <a:bodyPr wrap="square" rtlCol="0">
            <a:spAutoFit/>
          </a:bodyPr>
          <a:lstStyle/>
          <a:p>
            <a:pPr algn="ctr"/>
            <a:r>
              <a:rPr lang="en-US" sz="2400" dirty="0">
                <a:solidFill>
                  <a:srgbClr val="4E7C89"/>
                </a:solidFill>
                <a:latin typeface="Jost* Book" pitchFamily="2" charset="0"/>
                <a:ea typeface="Jost* Book" pitchFamily="2" charset="0"/>
              </a:rPr>
              <a:t>HVAC</a:t>
            </a:r>
          </a:p>
        </p:txBody>
      </p:sp>
      <p:pic>
        <p:nvPicPr>
          <p:cNvPr id="4" name="Picture 3">
            <a:extLst>
              <a:ext uri="{FF2B5EF4-FFF2-40B4-BE49-F238E27FC236}">
                <a16:creationId xmlns:a16="http://schemas.microsoft.com/office/drawing/2014/main" id="{4701FEFB-DCCE-104A-9442-1BB49D2B4B4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1349" y="1629494"/>
            <a:ext cx="2169510" cy="2169510"/>
          </a:xfrm>
          <a:prstGeom prst="rect">
            <a:avLst/>
          </a:prstGeom>
        </p:spPr>
      </p:pic>
      <p:sp>
        <p:nvSpPr>
          <p:cNvPr id="9" name="TextBox 8">
            <a:extLst>
              <a:ext uri="{FF2B5EF4-FFF2-40B4-BE49-F238E27FC236}">
                <a16:creationId xmlns:a16="http://schemas.microsoft.com/office/drawing/2014/main" id="{08F1EEB7-AEF8-8F4C-B7EC-8B33B790A6D7}"/>
              </a:ext>
            </a:extLst>
          </p:cNvPr>
          <p:cNvSpPr txBox="1"/>
          <p:nvPr/>
        </p:nvSpPr>
        <p:spPr>
          <a:xfrm>
            <a:off x="6789666" y="4099034"/>
            <a:ext cx="2575048" cy="1200329"/>
          </a:xfrm>
          <a:prstGeom prst="rect">
            <a:avLst/>
          </a:prstGeom>
          <a:noFill/>
        </p:spPr>
        <p:txBody>
          <a:bodyPr wrap="square" rtlCol="0">
            <a:spAutoFit/>
          </a:bodyPr>
          <a:lstStyle/>
          <a:p>
            <a:pPr algn="ctr"/>
            <a:r>
              <a:rPr lang="en-US" sz="2400" dirty="0">
                <a:solidFill>
                  <a:srgbClr val="4E7C89"/>
                </a:solidFill>
                <a:latin typeface="Jost* Book" pitchFamily="2" charset="0"/>
                <a:ea typeface="Jost* Book" pitchFamily="2" charset="0"/>
              </a:rPr>
              <a:t>BUILDING AUTOMATION / </a:t>
            </a:r>
          </a:p>
          <a:p>
            <a:pPr algn="ctr"/>
            <a:r>
              <a:rPr lang="en-US" sz="2400" dirty="0">
                <a:solidFill>
                  <a:srgbClr val="4E7C89"/>
                </a:solidFill>
                <a:latin typeface="Jost* Book" pitchFamily="2" charset="0"/>
                <a:ea typeface="Jost* Book" pitchFamily="2" charset="0"/>
              </a:rPr>
              <a:t>CONTROLS</a:t>
            </a:r>
          </a:p>
        </p:txBody>
      </p:sp>
      <p:pic>
        <p:nvPicPr>
          <p:cNvPr id="11" name="Picture 10">
            <a:extLst>
              <a:ext uri="{FF2B5EF4-FFF2-40B4-BE49-F238E27FC236}">
                <a16:creationId xmlns:a16="http://schemas.microsoft.com/office/drawing/2014/main" id="{6A43B99F-96BC-BA47-BA62-451D2B1F9D9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34212" y="1477795"/>
            <a:ext cx="2346779" cy="2346779"/>
          </a:xfrm>
          <a:prstGeom prst="rect">
            <a:avLst/>
          </a:prstGeom>
        </p:spPr>
      </p:pic>
      <p:sp>
        <p:nvSpPr>
          <p:cNvPr id="12" name="TextBox 11">
            <a:extLst>
              <a:ext uri="{FF2B5EF4-FFF2-40B4-BE49-F238E27FC236}">
                <a16:creationId xmlns:a16="http://schemas.microsoft.com/office/drawing/2014/main" id="{16C9A960-6452-D142-AD6E-6B536E760719}"/>
              </a:ext>
            </a:extLst>
          </p:cNvPr>
          <p:cNvSpPr txBox="1"/>
          <p:nvPr/>
        </p:nvSpPr>
        <p:spPr>
          <a:xfrm>
            <a:off x="9234212" y="4099034"/>
            <a:ext cx="2575048" cy="461665"/>
          </a:xfrm>
          <a:prstGeom prst="rect">
            <a:avLst/>
          </a:prstGeom>
          <a:noFill/>
        </p:spPr>
        <p:txBody>
          <a:bodyPr wrap="square" rtlCol="0">
            <a:spAutoFit/>
          </a:bodyPr>
          <a:lstStyle/>
          <a:p>
            <a:pPr algn="ctr"/>
            <a:r>
              <a:rPr lang="en-US" sz="2400" dirty="0">
                <a:solidFill>
                  <a:srgbClr val="4E7C89"/>
                </a:solidFill>
                <a:latin typeface="Jost* Book" pitchFamily="2" charset="0"/>
                <a:ea typeface="Jost* Book" pitchFamily="2" charset="0"/>
              </a:rPr>
              <a:t>LIGHTING</a:t>
            </a:r>
          </a:p>
        </p:txBody>
      </p:sp>
    </p:spTree>
    <p:extLst>
      <p:ext uri="{BB962C8B-B14F-4D97-AF65-F5344CB8AC3E}">
        <p14:creationId xmlns:p14="http://schemas.microsoft.com/office/powerpoint/2010/main" val="1815237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42744-EA36-F240-A52C-8B291ED412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7184" y="5968098"/>
            <a:ext cx="627742" cy="682328"/>
          </a:xfrm>
          <a:prstGeom prst="rect">
            <a:avLst/>
          </a:prstGeom>
        </p:spPr>
      </p:pic>
      <p:sp>
        <p:nvSpPr>
          <p:cNvPr id="5" name="TextBox 4">
            <a:extLst>
              <a:ext uri="{FF2B5EF4-FFF2-40B4-BE49-F238E27FC236}">
                <a16:creationId xmlns:a16="http://schemas.microsoft.com/office/drawing/2014/main" id="{53C9A86C-9AC6-0F45-98A4-644222A6B91E}"/>
              </a:ext>
            </a:extLst>
          </p:cNvPr>
          <p:cNvSpPr txBox="1"/>
          <p:nvPr/>
        </p:nvSpPr>
        <p:spPr>
          <a:xfrm>
            <a:off x="0" y="26126"/>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spc="300" dirty="0">
                <a:solidFill>
                  <a:prstClr val="white"/>
                </a:solidFill>
                <a:latin typeface="Jost* Light" pitchFamily="2" charset="0"/>
                <a:ea typeface="Jost* Light" pitchFamily="2" charset="0"/>
              </a:rPr>
              <a:t>DEMAND REDUCTION: ADDITIONAL BENEFITS</a:t>
            </a:r>
            <a:endParaRPr kumimoji="0" lang="en-US" sz="3600" b="0" i="0" u="none" strike="noStrike" kern="1200" cap="none" spc="300" normalizeH="0" baseline="0" noProof="0" dirty="0">
              <a:ln>
                <a:noFill/>
              </a:ln>
              <a:solidFill>
                <a:prstClr val="white"/>
              </a:solidFill>
              <a:effectLst/>
              <a:uLnTx/>
              <a:uFillTx/>
              <a:latin typeface="Jost* Light" pitchFamily="2" charset="0"/>
              <a:ea typeface="Jost* Light" pitchFamily="2" charset="0"/>
              <a:cs typeface="+mn-cs"/>
            </a:endParaRPr>
          </a:p>
        </p:txBody>
      </p:sp>
      <p:sp>
        <p:nvSpPr>
          <p:cNvPr id="7" name="TextBox 6">
            <a:extLst>
              <a:ext uri="{FF2B5EF4-FFF2-40B4-BE49-F238E27FC236}">
                <a16:creationId xmlns:a16="http://schemas.microsoft.com/office/drawing/2014/main" id="{872A1AAB-382F-4D44-ABBB-61D9C2EBA662}"/>
              </a:ext>
            </a:extLst>
          </p:cNvPr>
          <p:cNvSpPr txBox="1"/>
          <p:nvPr/>
        </p:nvSpPr>
        <p:spPr>
          <a:xfrm>
            <a:off x="580144" y="1777345"/>
            <a:ext cx="365872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Done properly, building equipment upgrades or replacements can come with additional benefits: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Jost* Light" pitchFamily="2" charset="0"/>
              <a:ea typeface="Jost* Light" pitchFamily="2" charset="0"/>
            </a:endParaRPr>
          </a:p>
          <a:p>
            <a:pPr marL="342900" lvl="0" indent="-342900">
              <a:buFont typeface="Arial" panose="020B0604020202020204" pitchFamily="34" charset="0"/>
              <a:buChar char="•"/>
            </a:pPr>
            <a:r>
              <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rPr>
              <a:t>increased occupant comfort and productivity</a:t>
            </a:r>
          </a:p>
          <a:p>
            <a:pPr marL="342900" lvl="0" indent="-342900">
              <a:buFont typeface="Arial" panose="020B0604020202020204" pitchFamily="34" charset="0"/>
              <a:buChar char="•"/>
            </a:pPr>
            <a:endParaRPr lang="en-US" sz="2000" dirty="0">
              <a:solidFill>
                <a:prstClr val="black"/>
              </a:solidFill>
              <a:latin typeface="Jost* Light" pitchFamily="2" charset="0"/>
              <a:ea typeface="Jost* Light" pitchFamily="2" charset="0"/>
            </a:endParaRPr>
          </a:p>
          <a:p>
            <a:pPr marL="342900" lvl="0" indent="-342900">
              <a:buFont typeface="Arial" panose="020B0604020202020204" pitchFamily="34" charset="0"/>
              <a:buChar char="•"/>
            </a:pPr>
            <a:r>
              <a:rPr lang="en-US" sz="2000" dirty="0">
                <a:solidFill>
                  <a:prstClr val="black"/>
                </a:solidFill>
                <a:latin typeface="Jost* Light" pitchFamily="2" charset="0"/>
                <a:ea typeface="Jost* Light" pitchFamily="2" charset="0"/>
              </a:rPr>
              <a:t>better equipment functionality</a:t>
            </a:r>
          </a:p>
          <a:p>
            <a:pPr marL="342900" lvl="0" indent="-342900">
              <a:buFont typeface="Arial" panose="020B0604020202020204" pitchFamily="34" charset="0"/>
              <a:buChar char="•"/>
            </a:pPr>
            <a:endParaRPr lang="en-US" sz="2000" dirty="0">
              <a:solidFill>
                <a:prstClr val="black"/>
              </a:solidFill>
              <a:latin typeface="Jost* Light" pitchFamily="2" charset="0"/>
              <a:ea typeface="Jost* Light" pitchFamily="2" charset="0"/>
            </a:endParaRPr>
          </a:p>
          <a:p>
            <a:pPr marL="342900" lvl="0" indent="-342900">
              <a:buFont typeface="Arial" panose="020B0604020202020204" pitchFamily="34" charset="0"/>
              <a:buChar char="•"/>
            </a:pPr>
            <a:r>
              <a:rPr lang="en-US" sz="2000" dirty="0">
                <a:solidFill>
                  <a:prstClr val="black"/>
                </a:solidFill>
                <a:latin typeface="Jost* Light" pitchFamily="2" charset="0"/>
                <a:ea typeface="Jost* Light" pitchFamily="2" charset="0"/>
              </a:rPr>
              <a:t>lower operational and maintenance costs</a:t>
            </a:r>
            <a:endParaRPr kumimoji="0" lang="en-US" sz="2000" b="0" i="0" u="none" strike="noStrike" kern="1200" cap="none" spc="0" normalizeH="0" baseline="0" noProof="0" dirty="0">
              <a:ln>
                <a:noFill/>
              </a:ln>
              <a:solidFill>
                <a:prstClr val="black"/>
              </a:solidFill>
              <a:effectLst/>
              <a:uLnTx/>
              <a:uFillTx/>
              <a:latin typeface="Jost* Light" pitchFamily="2" charset="0"/>
              <a:ea typeface="Jost* Light" pitchFamily="2" charset="0"/>
              <a:cs typeface="+mn-cs"/>
            </a:endParaRPr>
          </a:p>
        </p:txBody>
      </p:sp>
      <p:pic>
        <p:nvPicPr>
          <p:cNvPr id="8" name="Picture 7">
            <a:extLst>
              <a:ext uri="{FF2B5EF4-FFF2-40B4-BE49-F238E27FC236}">
                <a16:creationId xmlns:a16="http://schemas.microsoft.com/office/drawing/2014/main" id="{2B9CDB59-9E13-4940-A9A9-1444CAC369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647" y="5787958"/>
            <a:ext cx="679642" cy="862468"/>
          </a:xfrm>
          <a:prstGeom prst="rect">
            <a:avLst/>
          </a:prstGeom>
        </p:spPr>
      </p:pic>
      <p:pic>
        <p:nvPicPr>
          <p:cNvPr id="6" name="Picture 5">
            <a:extLst>
              <a:ext uri="{FF2B5EF4-FFF2-40B4-BE49-F238E27FC236}">
                <a16:creationId xmlns:a16="http://schemas.microsoft.com/office/drawing/2014/main" id="{56E55F64-DAAF-6047-9F8B-6AA48D1B7A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772471" y="1156297"/>
            <a:ext cx="1511930" cy="1416604"/>
          </a:xfrm>
          <a:prstGeom prst="rect">
            <a:avLst/>
          </a:prstGeom>
        </p:spPr>
      </p:pic>
      <p:sp>
        <p:nvSpPr>
          <p:cNvPr id="2" name="TextBox 1">
            <a:extLst>
              <a:ext uri="{FF2B5EF4-FFF2-40B4-BE49-F238E27FC236}">
                <a16:creationId xmlns:a16="http://schemas.microsoft.com/office/drawing/2014/main" id="{C126C9F5-8D37-BB48-AFAD-AEF655824304}"/>
              </a:ext>
            </a:extLst>
          </p:cNvPr>
          <p:cNvSpPr txBox="1"/>
          <p:nvPr/>
        </p:nvSpPr>
        <p:spPr>
          <a:xfrm>
            <a:off x="4598271" y="2632827"/>
            <a:ext cx="1860330" cy="369332"/>
          </a:xfrm>
          <a:prstGeom prst="rect">
            <a:avLst/>
          </a:prstGeom>
          <a:noFill/>
        </p:spPr>
        <p:txBody>
          <a:bodyPr wrap="square" rtlCol="0">
            <a:spAutoFit/>
          </a:bodyPr>
          <a:lstStyle/>
          <a:p>
            <a:pPr algn="ctr"/>
            <a:r>
              <a:rPr lang="en-US" dirty="0">
                <a:solidFill>
                  <a:srgbClr val="4E7C89"/>
                </a:solidFill>
                <a:latin typeface="Jost* Book" pitchFamily="2" charset="0"/>
                <a:ea typeface="Jost* Book" pitchFamily="2" charset="0"/>
              </a:rPr>
              <a:t>HVAC</a:t>
            </a:r>
          </a:p>
        </p:txBody>
      </p:sp>
      <p:pic>
        <p:nvPicPr>
          <p:cNvPr id="4" name="Picture 3">
            <a:extLst>
              <a:ext uri="{FF2B5EF4-FFF2-40B4-BE49-F238E27FC236}">
                <a16:creationId xmlns:a16="http://schemas.microsoft.com/office/drawing/2014/main" id="{4701FEFB-DCCE-104A-9442-1BB49D2B4B4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23264" y="1123484"/>
            <a:ext cx="1507849" cy="1507849"/>
          </a:xfrm>
          <a:prstGeom prst="rect">
            <a:avLst/>
          </a:prstGeom>
        </p:spPr>
      </p:pic>
      <p:sp>
        <p:nvSpPr>
          <p:cNvPr id="9" name="TextBox 8">
            <a:extLst>
              <a:ext uri="{FF2B5EF4-FFF2-40B4-BE49-F238E27FC236}">
                <a16:creationId xmlns:a16="http://schemas.microsoft.com/office/drawing/2014/main" id="{08F1EEB7-AEF8-8F4C-B7EC-8B33B790A6D7}"/>
              </a:ext>
            </a:extLst>
          </p:cNvPr>
          <p:cNvSpPr txBox="1"/>
          <p:nvPr/>
        </p:nvSpPr>
        <p:spPr>
          <a:xfrm>
            <a:off x="6789666" y="2632826"/>
            <a:ext cx="2575048" cy="923330"/>
          </a:xfrm>
          <a:prstGeom prst="rect">
            <a:avLst/>
          </a:prstGeom>
          <a:noFill/>
        </p:spPr>
        <p:txBody>
          <a:bodyPr wrap="square" rtlCol="0">
            <a:spAutoFit/>
          </a:bodyPr>
          <a:lstStyle/>
          <a:p>
            <a:pPr algn="ctr"/>
            <a:r>
              <a:rPr lang="en-US" dirty="0">
                <a:solidFill>
                  <a:srgbClr val="4E7C89"/>
                </a:solidFill>
                <a:latin typeface="Jost* Book" pitchFamily="2" charset="0"/>
                <a:ea typeface="Jost* Book" pitchFamily="2" charset="0"/>
              </a:rPr>
              <a:t>BUILDING AUTOMATION / </a:t>
            </a:r>
          </a:p>
          <a:p>
            <a:pPr algn="ctr"/>
            <a:r>
              <a:rPr lang="en-US" dirty="0">
                <a:solidFill>
                  <a:srgbClr val="4E7C89"/>
                </a:solidFill>
                <a:latin typeface="Jost* Book" pitchFamily="2" charset="0"/>
                <a:ea typeface="Jost* Book" pitchFamily="2" charset="0"/>
              </a:rPr>
              <a:t>CONTROLS</a:t>
            </a:r>
          </a:p>
        </p:txBody>
      </p:sp>
      <p:pic>
        <p:nvPicPr>
          <p:cNvPr id="11" name="Picture 10">
            <a:extLst>
              <a:ext uri="{FF2B5EF4-FFF2-40B4-BE49-F238E27FC236}">
                <a16:creationId xmlns:a16="http://schemas.microsoft.com/office/drawing/2014/main" id="{6A43B99F-96BC-BA47-BA62-451D2B1F9D9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93927" y="988981"/>
            <a:ext cx="1755294" cy="1755294"/>
          </a:xfrm>
          <a:prstGeom prst="rect">
            <a:avLst/>
          </a:prstGeom>
        </p:spPr>
      </p:pic>
      <p:sp>
        <p:nvSpPr>
          <p:cNvPr id="12" name="TextBox 11">
            <a:extLst>
              <a:ext uri="{FF2B5EF4-FFF2-40B4-BE49-F238E27FC236}">
                <a16:creationId xmlns:a16="http://schemas.microsoft.com/office/drawing/2014/main" id="{16C9A960-6452-D142-AD6E-6B536E760719}"/>
              </a:ext>
            </a:extLst>
          </p:cNvPr>
          <p:cNvSpPr txBox="1"/>
          <p:nvPr/>
        </p:nvSpPr>
        <p:spPr>
          <a:xfrm>
            <a:off x="9234212" y="2632826"/>
            <a:ext cx="2575048" cy="369332"/>
          </a:xfrm>
          <a:prstGeom prst="rect">
            <a:avLst/>
          </a:prstGeom>
          <a:noFill/>
        </p:spPr>
        <p:txBody>
          <a:bodyPr wrap="square" rtlCol="0">
            <a:spAutoFit/>
          </a:bodyPr>
          <a:lstStyle/>
          <a:p>
            <a:pPr algn="ctr"/>
            <a:r>
              <a:rPr lang="en-US" dirty="0">
                <a:solidFill>
                  <a:srgbClr val="4E7C89"/>
                </a:solidFill>
                <a:latin typeface="Jost* Book" pitchFamily="2" charset="0"/>
                <a:ea typeface="Jost* Book" pitchFamily="2" charset="0"/>
              </a:rPr>
              <a:t>LIGHTING</a:t>
            </a:r>
          </a:p>
        </p:txBody>
      </p:sp>
      <p:sp>
        <p:nvSpPr>
          <p:cNvPr id="10" name="Left Brace 9">
            <a:extLst>
              <a:ext uri="{FF2B5EF4-FFF2-40B4-BE49-F238E27FC236}">
                <a16:creationId xmlns:a16="http://schemas.microsoft.com/office/drawing/2014/main" id="{B9A58B70-D814-6043-9AEF-C5E06B785164}"/>
              </a:ext>
            </a:extLst>
          </p:cNvPr>
          <p:cNvSpPr/>
          <p:nvPr/>
        </p:nvSpPr>
        <p:spPr>
          <a:xfrm rot="16200000">
            <a:off x="7949328" y="665780"/>
            <a:ext cx="255723" cy="6460877"/>
          </a:xfrm>
          <a:prstGeom prst="leftBrace">
            <a:avLst/>
          </a:prstGeom>
          <a:ln>
            <a:solidFill>
              <a:srgbClr val="4E7C8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12">
            <a:extLst>
              <a:ext uri="{FF2B5EF4-FFF2-40B4-BE49-F238E27FC236}">
                <a16:creationId xmlns:a16="http://schemas.microsoft.com/office/drawing/2014/main" id="{52B19F05-A5F1-544E-B328-4289B26455F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51260" y="4236280"/>
            <a:ext cx="1741668" cy="1741668"/>
          </a:xfrm>
          <a:prstGeom prst="rect">
            <a:avLst/>
          </a:prstGeom>
        </p:spPr>
      </p:pic>
      <p:pic>
        <p:nvPicPr>
          <p:cNvPr id="14" name="Picture 13">
            <a:extLst>
              <a:ext uri="{FF2B5EF4-FFF2-40B4-BE49-F238E27FC236}">
                <a16:creationId xmlns:a16="http://schemas.microsoft.com/office/drawing/2014/main" id="{E1579831-BD3E-1F42-A13C-2AE817F0104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57543" y="4128749"/>
            <a:ext cx="1839349" cy="1839349"/>
          </a:xfrm>
          <a:prstGeom prst="rect">
            <a:avLst/>
          </a:prstGeom>
        </p:spPr>
      </p:pic>
      <p:pic>
        <p:nvPicPr>
          <p:cNvPr id="15" name="Picture 14">
            <a:extLst>
              <a:ext uri="{FF2B5EF4-FFF2-40B4-BE49-F238E27FC236}">
                <a16:creationId xmlns:a16="http://schemas.microsoft.com/office/drawing/2014/main" id="{86642947-FEB2-6C44-9680-3CB6C08E9FE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553337" y="4128749"/>
            <a:ext cx="2081180" cy="2081180"/>
          </a:xfrm>
          <a:prstGeom prst="rect">
            <a:avLst/>
          </a:prstGeom>
        </p:spPr>
      </p:pic>
    </p:spTree>
    <p:extLst>
      <p:ext uri="{BB962C8B-B14F-4D97-AF65-F5344CB8AC3E}">
        <p14:creationId xmlns:p14="http://schemas.microsoft.com/office/powerpoint/2010/main" val="400312306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eru_powerpoint_template_2019" id="{6611E04F-646E-BF45-B8E7-6779D0525DE0}" vid="{014E1376-E317-4946-9F4B-E836EE67F077}"/>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eru_powerpoint_template_2019" id="{049C8EAF-D960-8943-A2D1-6C22FE56462E}" vid="{08ACD626-6914-A840-988A-039968E6AD84}"/>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eru_powerpoint_template_2019" id="{049C8EAF-D960-8943-A2D1-6C22FE56462E}" vid="{08ACD626-6914-A840-988A-039968E6AD84}"/>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eru_powerpoint_template_2019" id="{049C8EAF-D960-8943-A2D1-6C22FE56462E}" vid="{08ACD626-6914-A840-988A-039968E6AD8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5197</TotalTime>
  <Words>630</Words>
  <Application>Microsoft Macintosh PowerPoint</Application>
  <PresentationFormat>Widescreen</PresentationFormat>
  <Paragraphs>164</Paragraphs>
  <Slides>19</Slides>
  <Notes>19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Arial</vt:lpstr>
      <vt:lpstr>Calibri</vt:lpstr>
      <vt:lpstr>Calibri Light</vt:lpstr>
      <vt:lpstr>Jost* Book</vt:lpstr>
      <vt:lpstr>Jost* BookItalic</vt:lpstr>
      <vt:lpstr>Jost* Light</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Haugh</dc:creator>
  <cp:lastModifiedBy>Microsoft Office User</cp:lastModifiedBy>
  <cp:revision>69</cp:revision>
  <dcterms:created xsi:type="dcterms:W3CDTF">2018-11-29T15:39:24Z</dcterms:created>
  <dcterms:modified xsi:type="dcterms:W3CDTF">2020-12-09T18:28:33Z</dcterms:modified>
</cp:coreProperties>
</file>